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95-41F2-A4C0-724C4DF319D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95-41F2-A4C0-724C4DF31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3-4718-A1A5-E4520ADB6E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目撃数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1号館</c:v>
                </c:pt>
                <c:pt idx="1">
                  <c:v>2号館</c:v>
                </c:pt>
                <c:pt idx="2">
                  <c:v>3号館</c:v>
                </c:pt>
                <c:pt idx="3">
                  <c:v>図書館</c:v>
                </c:pt>
                <c:pt idx="4">
                  <c:v>事務棟</c:v>
                </c:pt>
                <c:pt idx="5">
                  <c:v>体育館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12</c:v>
                </c:pt>
                <c:pt idx="2">
                  <c:v>18</c:v>
                </c:pt>
                <c:pt idx="3">
                  <c:v>1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80-409C-B4CD-C3C73D45D0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885279"/>
        <c:axId val="1528880479"/>
      </c:barChart>
      <c:catAx>
        <c:axId val="1528885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0479"/>
        <c:crosses val="autoZero"/>
        <c:auto val="1"/>
        <c:lblAlgn val="ctr"/>
        <c:lblOffset val="100"/>
        <c:noMultiLvlLbl val="0"/>
      </c:catAx>
      <c:valAx>
        <c:axId val="1528880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885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ネコ</c:v>
                </c:pt>
                <c:pt idx="1">
                  <c:v>ハクビシン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D-4CBE-8378-3017D94369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8920319"/>
        <c:axId val="1528904479"/>
      </c:barChart>
      <c:catAx>
        <c:axId val="152892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04479"/>
        <c:crosses val="autoZero"/>
        <c:auto val="1"/>
        <c:lblAlgn val="ctr"/>
        <c:lblOffset val="100"/>
        <c:noMultiLvlLbl val="0"/>
      </c:catAx>
      <c:valAx>
        <c:axId val="1528904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2892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/>
              <a:t>東京都の捕獲頭数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平成 30 年度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Sheet1!$B$4:$W$4</c:f>
              <c:numCache>
                <c:formatCode>General</c:formatCode>
                <c:ptCount val="22"/>
                <c:pt idx="0">
                  <c:v>1565</c:v>
                </c:pt>
                <c:pt idx="1">
                  <c:v>1302</c:v>
                </c:pt>
                <c:pt idx="2">
                  <c:v>294</c:v>
                </c:pt>
                <c:pt idx="3">
                  <c:v>144422</c:v>
                </c:pt>
                <c:pt idx="4">
                  <c:v>1519</c:v>
                </c:pt>
                <c:pt idx="5">
                  <c:v>0</c:v>
                </c:pt>
                <c:pt idx="6">
                  <c:v>263</c:v>
                </c:pt>
                <c:pt idx="7">
                  <c:v>6449</c:v>
                </c:pt>
                <c:pt idx="8">
                  <c:v>15</c:v>
                </c:pt>
                <c:pt idx="9">
                  <c:v>416</c:v>
                </c:pt>
                <c:pt idx="10">
                  <c:v>50701</c:v>
                </c:pt>
                <c:pt idx="11">
                  <c:v>58953</c:v>
                </c:pt>
                <c:pt idx="12">
                  <c:v>38865</c:v>
                </c:pt>
                <c:pt idx="13">
                  <c:v>566</c:v>
                </c:pt>
                <c:pt idx="14">
                  <c:v>8</c:v>
                </c:pt>
                <c:pt idx="15">
                  <c:v>3904</c:v>
                </c:pt>
                <c:pt idx="16">
                  <c:v>36</c:v>
                </c:pt>
                <c:pt idx="17">
                  <c:v>985</c:v>
                </c:pt>
                <c:pt idx="18">
                  <c:v>39</c:v>
                </c:pt>
                <c:pt idx="19">
                  <c:v>444</c:v>
                </c:pt>
                <c:pt idx="20">
                  <c:v>13</c:v>
                </c:pt>
                <c:pt idx="2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0-490F-8CFC-E515257EC413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令和 元 年度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Sheet1!$B$5:$W$5</c:f>
              <c:numCache>
                <c:formatCode>General</c:formatCode>
                <c:ptCount val="22"/>
                <c:pt idx="0">
                  <c:v>1555</c:v>
                </c:pt>
                <c:pt idx="1">
                  <c:v>1792</c:v>
                </c:pt>
                <c:pt idx="2">
                  <c:v>257</c:v>
                </c:pt>
                <c:pt idx="3">
                  <c:v>132838</c:v>
                </c:pt>
                <c:pt idx="4">
                  <c:v>1706</c:v>
                </c:pt>
                <c:pt idx="5">
                  <c:v>2</c:v>
                </c:pt>
                <c:pt idx="6">
                  <c:v>505</c:v>
                </c:pt>
                <c:pt idx="7">
                  <c:v>6771</c:v>
                </c:pt>
                <c:pt idx="8">
                  <c:v>12</c:v>
                </c:pt>
                <c:pt idx="9">
                  <c:v>390</c:v>
                </c:pt>
                <c:pt idx="10">
                  <c:v>56130</c:v>
                </c:pt>
                <c:pt idx="11">
                  <c:v>68833</c:v>
                </c:pt>
                <c:pt idx="12">
                  <c:v>13753</c:v>
                </c:pt>
                <c:pt idx="13">
                  <c:v>443</c:v>
                </c:pt>
                <c:pt idx="14">
                  <c:v>11</c:v>
                </c:pt>
                <c:pt idx="15">
                  <c:v>2877</c:v>
                </c:pt>
                <c:pt idx="16">
                  <c:v>25</c:v>
                </c:pt>
                <c:pt idx="17">
                  <c:v>1150</c:v>
                </c:pt>
                <c:pt idx="18">
                  <c:v>31</c:v>
                </c:pt>
                <c:pt idx="19">
                  <c:v>383</c:v>
                </c:pt>
                <c:pt idx="20">
                  <c:v>13</c:v>
                </c:pt>
                <c:pt idx="2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0-490F-8CFC-E515257EC413}"/>
            </c:ext>
          </c:extLst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令和  2 年度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Sheet1!$B$3:$W$3</c:f>
              <c:strCache>
                <c:ptCount val="22"/>
                <c:pt idx="0">
                  <c:v>アナグマ</c:v>
                </c:pt>
                <c:pt idx="1">
                  <c:v>アライグマ</c:v>
                </c:pt>
                <c:pt idx="2">
                  <c:v>イタチ（オス）</c:v>
                </c:pt>
                <c:pt idx="3">
                  <c:v>イノシシ</c:v>
                </c:pt>
                <c:pt idx="4">
                  <c:v>キツネ</c:v>
                </c:pt>
                <c:pt idx="5">
                  <c:v>シマリス</c:v>
                </c:pt>
                <c:pt idx="6">
                  <c:v>タイワンリス</c:v>
                </c:pt>
                <c:pt idx="7">
                  <c:v> タヌキ</c:v>
                </c:pt>
                <c:pt idx="8">
                  <c:v>チョウセンイタチ（オス）</c:v>
                </c:pt>
                <c:pt idx="9">
                  <c:v>ツキノワグマ</c:v>
                </c:pt>
                <c:pt idx="10">
                  <c:v>ニホンジカ（オ ス）</c:v>
                </c:pt>
                <c:pt idx="11">
                  <c:v>ニホンジカ （メス）</c:v>
                </c:pt>
                <c:pt idx="12">
                  <c:v> ニホンジカ（性不明） </c:v>
                </c:pt>
                <c:pt idx="13">
                  <c:v>ヌートリア</c:v>
                </c:pt>
                <c:pt idx="14">
                  <c:v>ノイヌ</c:v>
                </c:pt>
                <c:pt idx="15">
                  <c:v>ノウサギ</c:v>
                </c:pt>
                <c:pt idx="16">
                  <c:v>ノネコ</c:v>
                </c:pt>
                <c:pt idx="17">
                  <c:v>ハクビシン</c:v>
                </c:pt>
                <c:pt idx="18">
                  <c:v> ヒグマ</c:v>
                </c:pt>
                <c:pt idx="19">
                  <c:v>ホンドテン</c:v>
                </c:pt>
                <c:pt idx="20">
                  <c:v> ミンク</c:v>
                </c:pt>
                <c:pt idx="21">
                  <c:v>ユキウサギ</c:v>
                </c:pt>
              </c:strCache>
            </c:strRef>
          </c:cat>
          <c:val>
            <c:numRef>
              <c:f>Sheet1!$B$6:$W$6</c:f>
              <c:numCache>
                <c:formatCode>General</c:formatCode>
                <c:ptCount val="22"/>
                <c:pt idx="0">
                  <c:v>2067</c:v>
                </c:pt>
                <c:pt idx="1">
                  <c:v>2031</c:v>
                </c:pt>
                <c:pt idx="2">
                  <c:v>247</c:v>
                </c:pt>
                <c:pt idx="3">
                  <c:v>122465</c:v>
                </c:pt>
                <c:pt idx="4">
                  <c:v>1487</c:v>
                </c:pt>
                <c:pt idx="5">
                  <c:v>3</c:v>
                </c:pt>
                <c:pt idx="6">
                  <c:v>422</c:v>
                </c:pt>
                <c:pt idx="7">
                  <c:v>6613</c:v>
                </c:pt>
                <c:pt idx="8">
                  <c:v>10</c:v>
                </c:pt>
                <c:pt idx="9">
                  <c:v>357</c:v>
                </c:pt>
                <c:pt idx="10">
                  <c:v>63267</c:v>
                </c:pt>
                <c:pt idx="11">
                  <c:v>77486</c:v>
                </c:pt>
                <c:pt idx="12">
                  <c:v>14627</c:v>
                </c:pt>
                <c:pt idx="13">
                  <c:v>398</c:v>
                </c:pt>
                <c:pt idx="14">
                  <c:v>10</c:v>
                </c:pt>
                <c:pt idx="15">
                  <c:v>2099</c:v>
                </c:pt>
                <c:pt idx="16">
                  <c:v>26</c:v>
                </c:pt>
                <c:pt idx="17">
                  <c:v>1064</c:v>
                </c:pt>
                <c:pt idx="18">
                  <c:v>39</c:v>
                </c:pt>
                <c:pt idx="19">
                  <c:v>392</c:v>
                </c:pt>
                <c:pt idx="20">
                  <c:v>25</c:v>
                </c:pt>
                <c:pt idx="2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20-490F-8CFC-E515257EC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714879"/>
        <c:axId val="240715359"/>
      </c:barChart>
      <c:catAx>
        <c:axId val="240714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5359"/>
        <c:crosses val="autoZero"/>
        <c:auto val="1"/>
        <c:lblAlgn val="ctr"/>
        <c:lblOffset val="100"/>
        <c:noMultiLvlLbl val="0"/>
      </c:catAx>
      <c:valAx>
        <c:axId val="24071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40714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FC71-9737-4975-A13B-D656FFBB4546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16DBA-B7C0-4A18-9F36-65BD2736D8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43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D1C7E-234A-4760-A74E-25480CCBD41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BD010CF8-FCF1-B5D3-6FAA-8025D3B4B9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2787" y="5189195"/>
            <a:ext cx="2211387" cy="4413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 dirty="0"/>
              <a:t>発表番号</a:t>
            </a:r>
          </a:p>
        </p:txBody>
      </p:sp>
    </p:spTree>
    <p:extLst>
      <p:ext uri="{BB962C8B-B14F-4D97-AF65-F5344CB8AC3E}">
        <p14:creationId xmlns:p14="http://schemas.microsoft.com/office/powerpoint/2010/main" val="80875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CCA6-A815-4664-8841-CDA9CDA5152B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53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16354-5F1C-4114-A401-DCF3DD40E8A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182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CAA2-02F0-4D7D-8E48-8E34F1DB6B55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010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6BA-E4FC-4DCF-8C78-79CCCCDFFAF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765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8F00-05FC-423E-A5BA-B93330C27A2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44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CEE2-8C91-4859-B8EF-A1FC08252D73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657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AF6AB-D2CE-4B40-BCCA-6F49924922DC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75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68D7-D1C8-43DA-932A-03AFA50C5D6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1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481E6-3417-44F9-AA60-C245759B43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2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FDCE-BCAC-4390-9A90-63402D7AD9EE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208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718F1-8114-4E40-BC05-65BA7059AD6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428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D60CB-54D0-445C-8EC8-960E27A38CBA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503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C975-6776-44BA-99A7-D456877D6E06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90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7ADE2-9B0A-4C0C-90B8-0290E3E82B12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74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50F2-E4C1-4040-A61B-FC8C4C23BA84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56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BF60-2CCE-43A2-A03F-8200E65315CD}" type="datetime1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E9E520F-82E0-4CDC-A990-89B7B12B4D2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2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6629A-63A8-590B-ADB4-BF746EC1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キャンパス周辺の</a:t>
            </a:r>
            <a:br>
              <a:rPr lang="ja-JP" altLang="en-US" dirty="0"/>
            </a:br>
            <a:r>
              <a:rPr lang="ja-JP" altLang="en-US" dirty="0"/>
              <a:t>野生動物生息状況の調査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AF29D7-7302-3D01-25D5-95C3D456A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/>
          <a:p>
            <a:r>
              <a:rPr lang="zh-CN" altLang="en-US" dirty="0"/>
              <a:t>農学部生物学科</a:t>
            </a:r>
            <a:r>
              <a:rPr lang="en-US" altLang="zh-CN" dirty="0"/>
              <a:t>2</a:t>
            </a:r>
            <a:r>
              <a:rPr lang="zh-CN" altLang="en-US" dirty="0"/>
              <a:t>年</a:t>
            </a:r>
          </a:p>
          <a:p>
            <a:r>
              <a:rPr lang="zh-CN" altLang="en-US" dirty="0"/>
              <a:t>山田光一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1639E5-E47D-F534-AD83-4E3DD89C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</p:spPr>
        <p:txBody>
          <a:bodyPr/>
          <a:lstStyle/>
          <a:p>
            <a:r>
              <a:rPr lang="ja-JP" altLang="en-US"/>
              <a:t>フィールドワーク演習</a:t>
            </a:r>
            <a:r>
              <a:rPr lang="en-US" altLang="ja-JP"/>
              <a:t>1</a:t>
            </a: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84771-502D-E988-8866-DE0E032D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0E9E520F-82E0-4CDC-A990-89B7B12B4D2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ACF2007-1ADB-5263-59D9-CFDB9EF94B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発表番号：</a:t>
            </a:r>
            <a:r>
              <a:rPr lang="en-US" altLang="ja-JP" dirty="0"/>
              <a:t>02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0196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8F686-9F6C-BE53-5919-EB1660F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実際の目撃例</a:t>
            </a:r>
          </a:p>
        </p:txBody>
      </p:sp>
      <p:pic>
        <p:nvPicPr>
          <p:cNvPr id="11" name="コンテンツ プレースホルダー 10" descr="岩の上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E3730146-3043-BC52-AA84-39907CA16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3259" r="23527" b="27278"/>
          <a:stretch>
            <a:fillRect/>
          </a:stretch>
        </p:blipFill>
        <p:spPr>
          <a:xfrm rot="5400000">
            <a:off x="94880" y="2398423"/>
            <a:ext cx="4526736" cy="279620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図 14" descr="屋根の下にいる猫&#10;&#10;AI 生成コンテンツは誤りを含む可能性があります。">
            <a:extLst>
              <a:ext uri="{FF2B5EF4-FFF2-40B4-BE49-F238E27FC236}">
                <a16:creationId xmlns:a16="http://schemas.microsoft.com/office/drawing/2014/main" id="{CE96C621-CB7F-369C-A100-773EEC1A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1" t="27923" r="37503" b="33186"/>
          <a:stretch>
            <a:fillRect/>
          </a:stretch>
        </p:blipFill>
        <p:spPr>
          <a:xfrm rot="5400000">
            <a:off x="3959295" y="2318145"/>
            <a:ext cx="4526735" cy="2956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図 16" descr="猫, 動物, 哺乳類, オレンジ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B178A5E-B5C9-E97A-DCC5-A304EDC09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" t="1811" r="1038" b="6930"/>
          <a:stretch>
            <a:fillRect/>
          </a:stretch>
        </p:blipFill>
        <p:spPr>
          <a:xfrm rot="5400000">
            <a:off x="8035617" y="2128799"/>
            <a:ext cx="4522644" cy="33395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930FB17-6508-BE35-D442-1D138D5C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B2490EE-0517-9C3C-9ECA-C7BE95E0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740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8D5EC6-CC22-76BC-D970-6C0CE9CB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63F619-0326-5463-66F2-521AD157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ja-JP" altLang="en-US" sz="4000" dirty="0"/>
              <a:t>調査の目的</a:t>
            </a:r>
            <a:endParaRPr kumimoji="1"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調査の手順</a:t>
            </a:r>
            <a:endParaRPr lang="en-US" altLang="ja-JP" sz="40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結果</a:t>
            </a:r>
            <a:endParaRPr lang="en-US" altLang="ja-JP" sz="40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アンケート回答内容</a:t>
            </a:r>
            <a:endParaRPr lang="en-US" altLang="ja-JP" sz="3600" dirty="0"/>
          </a:p>
          <a:p>
            <a:pPr marL="1200150" lvl="1" indent="-742950">
              <a:buFont typeface="+mj-lt"/>
              <a:buAutoNum type="alphaLcPeriod"/>
            </a:pPr>
            <a:r>
              <a:rPr lang="ja-JP" altLang="en-US" sz="3600" dirty="0"/>
              <a:t>実際の目撃例</a:t>
            </a:r>
            <a:endParaRPr lang="en-US" altLang="ja-JP" sz="3600" dirty="0"/>
          </a:p>
          <a:p>
            <a:pPr marL="742950" indent="-742950">
              <a:buFont typeface="+mj-lt"/>
              <a:buAutoNum type="arabicPeriod"/>
            </a:pPr>
            <a:r>
              <a:rPr lang="ja-JP" altLang="en-US" sz="4000" dirty="0"/>
              <a:t>今後の課題</a:t>
            </a:r>
            <a:endParaRPr lang="en-US" altLang="ja-JP" sz="4000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9796C6-329B-BEC8-1341-E861CCE0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9F5016-088A-C39F-C365-147E191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52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3A06E-59BF-CF1C-BBAF-E2A181D4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000" dirty="0"/>
              <a:t>調査の目的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DEDA12-5508-A060-2B49-CFD4EBFBA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近年、大学構内にて野生動物の目撃が相次いでいる</a:t>
            </a:r>
            <a:endParaRPr kumimoji="1" lang="en-US" altLang="ja-JP" sz="32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野生動物の数・種類によっては糞害や感染症などの恐れもある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対策要否を検討するために、まずは生息状況の調査が必要</a:t>
            </a:r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sz="3200" dirty="0"/>
              <a:t>大学内に住み着いている場合、大学事務所に連携</a:t>
            </a:r>
            <a:endParaRPr lang="en-US" altLang="ja-JP" sz="320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E96805-18D6-19EC-EDCE-FA2D412C7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F0D393-B9FD-6660-A3B1-FA666F36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37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9E3B5-98A0-C781-0370-F9C3E7F1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/>
              <a:t>調査手順</a:t>
            </a:r>
            <a:endParaRPr kumimoji="1" lang="ja-JP" altLang="en-US" sz="3600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F2AA5C5-93D0-7E0E-2213-575186EB677B}"/>
              </a:ext>
            </a:extLst>
          </p:cNvPr>
          <p:cNvSpPr/>
          <p:nvPr/>
        </p:nvSpPr>
        <p:spPr>
          <a:xfrm>
            <a:off x="838200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アンケートの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実施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0A24C95-8392-EBCB-9E12-993BC9A6A6B6}"/>
              </a:ext>
            </a:extLst>
          </p:cNvPr>
          <p:cNvSpPr/>
          <p:nvPr/>
        </p:nvSpPr>
        <p:spPr>
          <a:xfrm>
            <a:off x="5265554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回答内容の分析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CD90C88D-2621-13F4-D497-1B862355FFA0}"/>
              </a:ext>
            </a:extLst>
          </p:cNvPr>
          <p:cNvSpPr/>
          <p:nvPr/>
        </p:nvSpPr>
        <p:spPr>
          <a:xfrm>
            <a:off x="9692906" y="1513881"/>
            <a:ext cx="2260600" cy="9255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実地調査</a:t>
            </a:r>
          </a:p>
        </p:txBody>
      </p:sp>
      <p:sp>
        <p:nvSpPr>
          <p:cNvPr id="10" name="右矢印 10">
            <a:extLst>
              <a:ext uri="{FF2B5EF4-FFF2-40B4-BE49-F238E27FC236}">
                <a16:creationId xmlns:a16="http://schemas.microsoft.com/office/drawing/2014/main" id="{44F3297E-20D4-5C14-F2A9-44EBEDC4D930}"/>
              </a:ext>
            </a:extLst>
          </p:cNvPr>
          <p:cNvSpPr/>
          <p:nvPr/>
        </p:nvSpPr>
        <p:spPr>
          <a:xfrm>
            <a:off x="3739080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B3B72391-A465-8D50-E0E0-9F77F1DB7995}"/>
              </a:ext>
            </a:extLst>
          </p:cNvPr>
          <p:cNvSpPr/>
          <p:nvPr/>
        </p:nvSpPr>
        <p:spPr>
          <a:xfrm>
            <a:off x="8166433" y="1653978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E07ABF11-018C-E65A-E135-47DA5A756923}"/>
              </a:ext>
            </a:extLst>
          </p:cNvPr>
          <p:cNvSpPr txBox="1">
            <a:spLocks/>
          </p:cNvSpPr>
          <p:nvPr/>
        </p:nvSpPr>
        <p:spPr>
          <a:xfrm>
            <a:off x="838200" y="31560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/>
              <a:t>アンケートの実施手順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2245368-B84E-0F63-9E45-7021BA25FA98}"/>
              </a:ext>
            </a:extLst>
          </p:cNvPr>
          <p:cNvSpPr/>
          <p:nvPr/>
        </p:nvSpPr>
        <p:spPr>
          <a:xfrm>
            <a:off x="838200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回答項目の作成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EF0170EE-1BFC-2888-2D4A-65A53F928EE2}"/>
              </a:ext>
            </a:extLst>
          </p:cNvPr>
          <p:cNvSpPr/>
          <p:nvPr/>
        </p:nvSpPr>
        <p:spPr>
          <a:xfrm>
            <a:off x="5265554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調査用紙の配布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B26DB5D0-1303-2219-095F-A4044A05B0AC}"/>
              </a:ext>
            </a:extLst>
          </p:cNvPr>
          <p:cNvSpPr/>
          <p:nvPr/>
        </p:nvSpPr>
        <p:spPr>
          <a:xfrm>
            <a:off x="9692906" y="4304796"/>
            <a:ext cx="2260600" cy="925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/>
              <a:t>用紙の回収・</a:t>
            </a:r>
            <a:endParaRPr kumimoji="1" lang="en-US" altLang="ja-JP" sz="2000" b="1" dirty="0"/>
          </a:p>
          <a:p>
            <a:pPr algn="ctr"/>
            <a:r>
              <a:rPr kumimoji="1" lang="ja-JP" altLang="en-US" sz="2000" b="1" dirty="0"/>
              <a:t>回答の分析</a:t>
            </a:r>
          </a:p>
        </p:txBody>
      </p:sp>
      <p:sp>
        <p:nvSpPr>
          <p:cNvPr id="16" name="右矢印 10">
            <a:extLst>
              <a:ext uri="{FF2B5EF4-FFF2-40B4-BE49-F238E27FC236}">
                <a16:creationId xmlns:a16="http://schemas.microsoft.com/office/drawing/2014/main" id="{EA83F0CF-0BE9-71AA-C7CC-9FE7313F1985}"/>
              </a:ext>
            </a:extLst>
          </p:cNvPr>
          <p:cNvSpPr/>
          <p:nvPr/>
        </p:nvSpPr>
        <p:spPr>
          <a:xfrm>
            <a:off x="3739080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7" name="右矢印 10">
            <a:extLst>
              <a:ext uri="{FF2B5EF4-FFF2-40B4-BE49-F238E27FC236}">
                <a16:creationId xmlns:a16="http://schemas.microsoft.com/office/drawing/2014/main" id="{4A3ACE86-475E-B8E6-82D9-F21269167197}"/>
              </a:ext>
            </a:extLst>
          </p:cNvPr>
          <p:cNvSpPr/>
          <p:nvPr/>
        </p:nvSpPr>
        <p:spPr>
          <a:xfrm>
            <a:off x="8166433" y="4444893"/>
            <a:ext cx="886194" cy="6453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8FB1A0-48A7-BC17-1520-738F3689FB22}"/>
              </a:ext>
            </a:extLst>
          </p:cNvPr>
          <p:cNvSpPr txBox="1"/>
          <p:nvPr/>
        </p:nvSpPr>
        <p:spPr>
          <a:xfrm>
            <a:off x="5981700" y="5823786"/>
            <a:ext cx="5570756" cy="52322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kumimoji="1" lang="ja-JP" altLang="en-US" sz="2800" b="1" dirty="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ご協力ありがとうございました！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E011BA-AE90-7D59-4807-4F5D8915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FECBC9-DA31-56AE-3186-82F0089C0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79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AFDAB4-5574-21D4-162F-369564B7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800" b="1" dirty="0"/>
              <a:t>アンケートの内容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D339CD61-77CB-496F-5625-805736EFC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691592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152404">
                  <a:extLst>
                    <a:ext uri="{9D8B030D-6E8A-4147-A177-3AD203B41FA5}">
                      <a16:colId xmlns:a16="http://schemas.microsoft.com/office/drawing/2014/main" val="1565950815"/>
                    </a:ext>
                  </a:extLst>
                </a:gridCol>
                <a:gridCol w="4578469">
                  <a:extLst>
                    <a:ext uri="{9D8B030D-6E8A-4147-A177-3AD203B41FA5}">
                      <a16:colId xmlns:a16="http://schemas.microsoft.com/office/drawing/2014/main" val="3878387738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4153115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番号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回答欄</a:t>
                      </a:r>
                      <a:endParaRPr kumimoji="1" lang="en-US" altLang="ja-JP" sz="28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18858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1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あなたはキャンパス内で野生動物を目撃したことがありますか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はい・いいえ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139962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2</a:t>
                      </a:r>
                      <a:endParaRPr kumimoji="1" lang="ja-JP" altLang="en-US" sz="28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それはどの建物の近くでしたか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１号館・２号館・３号館・図書館・事務棟・その他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400899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質問</a:t>
                      </a:r>
                      <a:r>
                        <a:rPr kumimoji="1" lang="en-US" altLang="ja-JP" sz="2800" dirty="0"/>
                        <a:t>3</a:t>
                      </a:r>
                      <a:endParaRPr kumimoji="1" lang="ja-JP" altLang="en-US" sz="2800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（設問１で「はい」と回答した場合）</a:t>
                      </a:r>
                    </a:p>
                    <a:p>
                      <a:r>
                        <a:rPr kumimoji="1" lang="ja-JP" altLang="en-US" sz="2800" dirty="0"/>
                        <a:t>その動物は何でしたか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自由記述</a:t>
                      </a:r>
                      <a:endParaRPr kumimoji="1" lang="en-US" altLang="ja-JP" sz="2800" dirty="0"/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962095821"/>
                  </a:ext>
                </a:extLst>
              </a:tr>
            </a:tbl>
          </a:graphicData>
        </a:graphic>
      </p:graphicFrame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909E7F-A93B-C484-2EA5-2685B5E4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B9E6EC-2597-73F9-D86B-4835C71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722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B44B0-6E80-D44A-DE86-4ECF6EEDE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3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「キャンパス内で野生動物を目撃したことがありますか」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8C84C6E2-172A-CEAC-E467-1D16146BC8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975634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305D3B7-F6EF-4B9D-7D4A-16A8F454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8755386-D646-9C71-4627-FE4DE5A3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58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F72681-1C6A-58A6-F025-BE0C7AD90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アンケート回答</a:t>
            </a:r>
            <a:b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設問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「それはどの建物の近くでしたか」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4F6EDAAB-589E-CA5E-0738-9B86AC636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402498"/>
              </p:ext>
            </p:extLst>
          </p:nvPr>
        </p:nvGraphicFramePr>
        <p:xfrm>
          <a:off x="838200" y="1280318"/>
          <a:ext cx="8077200" cy="504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図 3" descr="フェンスの中にいる犬&#10;&#10;AI 生成コンテンツは誤りを含む可能性があります。">
            <a:extLst>
              <a:ext uri="{FF2B5EF4-FFF2-40B4-BE49-F238E27FC236}">
                <a16:creationId xmlns:a16="http://schemas.microsoft.com/office/drawing/2014/main" id="{160FA57A-CEF2-B030-2CA2-91D42C4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453" b="68178" l="21630" r="61581">
                        <a14:foregroundMark x1="35938" y1="67484" x2="37806" y2="68178"/>
                        <a14:backgroundMark x1="45864" y1="62541" x2="50582" y2="59845"/>
                        <a14:backgroundMark x1="58487" y1="54943" x2="59988" y2="54943"/>
                        <a14:backgroundMark x1="59161" y1="51552" x2="59314" y2="38317"/>
                        <a14:backgroundMark x1="58150" y1="33824" x2="58303" y2="31168"/>
                        <a14:backgroundMark x1="57629" y1="32067" x2="57629" y2="32067"/>
                        <a14:backgroundMark x1="57475" y1="33170" x2="57475" y2="33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24870" r="33418" b="29092"/>
          <a:stretch>
            <a:fillRect/>
          </a:stretch>
        </p:blipFill>
        <p:spPr>
          <a:xfrm rot="5400000">
            <a:off x="8309279" y="2998469"/>
            <a:ext cx="3932251" cy="2720009"/>
          </a:xfrm>
          <a:prstGeom prst="rect">
            <a:avLst/>
          </a:prstGeom>
        </p:spPr>
      </p:pic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D7660-947E-05A6-2152-03B1422B7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714A49-D64B-A20E-A5F9-5AEB227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90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AA65-9B3A-D935-9CE6-92ED67DCC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アンケート回答</a:t>
            </a:r>
            <a:b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</a:b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設問</a:t>
            </a:r>
            <a:r>
              <a:rPr kumimoji="1" lang="en-US" altLang="ja-JP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3</a:t>
            </a:r>
            <a:r>
              <a:rPr kumimoji="1" lang="ja-JP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「その動物は何でしたか」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665E6455-D3B6-50FC-C287-0CFEF0E5BE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104876"/>
              </p:ext>
            </p:extLst>
          </p:nvPr>
        </p:nvGraphicFramePr>
        <p:xfrm>
          <a:off x="838200" y="1411288"/>
          <a:ext cx="7594600" cy="4430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79B4B-3CB0-693E-51C2-55CAE9A6A542}"/>
              </a:ext>
            </a:extLst>
          </p:cNvPr>
          <p:cNvSpPr txBox="1"/>
          <p:nvPr/>
        </p:nvSpPr>
        <p:spPr>
          <a:xfrm>
            <a:off x="838200" y="5841999"/>
            <a:ext cx="415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・目撃数としてはネコが圧倒的多数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・少数だがハクビシンとの回答もあり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7A8BBE-4DB1-B189-7586-CED56F89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C6EABBA-FDCC-749D-7947-7BE4F55E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627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B1A647-A065-663F-3CE6-BF458D12B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参考：令和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年度狩猟者登録を受けた者による捕獲鳥獣数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91DE076-7AB8-2342-5198-8EBAED9C11D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73F5E9F-E7D3-50B2-FD41-D3F1637E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フィールドワーク演習</a:t>
            </a:r>
            <a:r>
              <a:rPr kumimoji="1" lang="en-US" altLang="ja-JP"/>
              <a:t>1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0E42ED-08C1-B540-E930-8B143BCAD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E520F-82E0-4CDC-A990-89B7B12B4D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55858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7396</TotalTime>
  <Words>339</Words>
  <Application>Microsoft Office PowerPoint</Application>
  <PresentationFormat>ワイド画面</PresentationFormat>
  <Paragraphs>73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7" baseType="lpstr">
      <vt:lpstr>メイリオ</vt:lpstr>
      <vt:lpstr>游ゴシック</vt:lpstr>
      <vt:lpstr>Arial</vt:lpstr>
      <vt:lpstr>Century Gothic</vt:lpstr>
      <vt:lpstr>Wingdings</vt:lpstr>
      <vt:lpstr>Wingdings 3</vt:lpstr>
      <vt:lpstr>ファセット</vt:lpstr>
      <vt:lpstr>キャンパス周辺の 野生動物生息状況の調査</vt:lpstr>
      <vt:lpstr>目次</vt:lpstr>
      <vt:lpstr>調査の目的</vt:lpstr>
      <vt:lpstr>調査手順</vt:lpstr>
      <vt:lpstr>アンケートの内容</vt:lpstr>
      <vt:lpstr>アンケート回答 設問1「キャンパス内で野生動物を目撃したことがありますか」</vt:lpstr>
      <vt:lpstr>アンケート回答 設問2「それはどの建物の近くでしたか」</vt:lpstr>
      <vt:lpstr>アンケート回答 設問3「その動物は何でしたか」</vt:lpstr>
      <vt:lpstr>参考：令和2年度狩猟者登録を受けた者による捕獲鳥獣数</vt:lpstr>
      <vt:lpstr>実際の目撃例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一郎 山田</dc:creator>
  <cp:lastModifiedBy>藤野　雄介（SBCr　&amp;IDEA編集部）</cp:lastModifiedBy>
  <cp:revision>7</cp:revision>
  <dcterms:created xsi:type="dcterms:W3CDTF">2025-07-31T07:42:05Z</dcterms:created>
  <dcterms:modified xsi:type="dcterms:W3CDTF">2025-10-20T08:04:54Z</dcterms:modified>
</cp:coreProperties>
</file>