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2.xml" ContentType="application/vnd.openxmlformats-officedocument.presentationml.tags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8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9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9" r:id="rId3"/>
    <p:sldId id="258" r:id="rId4"/>
    <p:sldId id="260" r:id="rId5"/>
    <p:sldId id="261" r:id="rId6"/>
    <p:sldId id="264" r:id="rId7"/>
    <p:sldId id="262" r:id="rId8"/>
    <p:sldId id="263" r:id="rId9"/>
    <p:sldId id="266" r:id="rId10"/>
    <p:sldId id="265" r:id="rId11"/>
    <p:sldId id="267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340EE0D-0ABE-F3CA-C268-C661C0170195}" name="大津 雄一郎" initials="大津" userId="大津 雄一郎" providerId="None"/>
  <p188:author id="{D4A45038-9981-525C-482F-ED96E938C419}" name="Shibato Yuya" initials="SY" userId="Shibato Yuya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9631B5-78F2-41C9-869B-9F39066F8104}" styleName="中間スタイル 3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6038" autoAdjust="0"/>
    <p:restoredTop sz="94755" autoAdjust="0"/>
  </p:normalViewPr>
  <p:slideViewPr>
    <p:cSldViewPr snapToGrid="0">
      <p:cViewPr varScale="1">
        <p:scale>
          <a:sx n="82" d="100"/>
          <a:sy n="82" d="100"/>
        </p:scale>
        <p:origin x="48" y="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8/10/relationships/authors" Target="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795-41F2-A4C0-724C4DF319D6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795-41F2-A4C0-724C4DF319D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はい</c:v>
                </c:pt>
                <c:pt idx="1">
                  <c:v>いいえ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42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793-4718-A1A5-E4520ADB6E2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5512719873359646"/>
          <c:y val="0.44010658938944519"/>
          <c:w val="8.3651454251544161E-2"/>
          <c:h val="0.1378074666676285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目撃数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1号館</c:v>
                </c:pt>
                <c:pt idx="1">
                  <c:v>2号館</c:v>
                </c:pt>
                <c:pt idx="2">
                  <c:v>3号館</c:v>
                </c:pt>
                <c:pt idx="3">
                  <c:v>図書館</c:v>
                </c:pt>
                <c:pt idx="4">
                  <c:v>事務棟</c:v>
                </c:pt>
                <c:pt idx="5">
                  <c:v>体育館</c:v>
                </c:pt>
                <c:pt idx="6">
                  <c:v>その他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</c:v>
                </c:pt>
                <c:pt idx="1">
                  <c:v>12</c:v>
                </c:pt>
                <c:pt idx="2">
                  <c:v>18</c:v>
                </c:pt>
                <c:pt idx="3">
                  <c:v>1</c:v>
                </c:pt>
                <c:pt idx="4">
                  <c:v>10</c:v>
                </c:pt>
                <c:pt idx="5">
                  <c:v>1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80-409C-B4CD-C3C73D45D01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37"/>
        <c:axId val="1528885279"/>
        <c:axId val="1528880479"/>
      </c:barChart>
      <c:catAx>
        <c:axId val="1528885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28880479"/>
        <c:crosses val="autoZero"/>
        <c:auto val="1"/>
        <c:lblAlgn val="ctr"/>
        <c:lblOffset val="100"/>
        <c:noMultiLvlLbl val="0"/>
      </c:catAx>
      <c:valAx>
        <c:axId val="15288804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28885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ネコ</c:v>
                </c:pt>
                <c:pt idx="1">
                  <c:v>ハクビシン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69D-4CBE-8378-3017D943698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528920319"/>
        <c:axId val="1528904479"/>
      </c:barChart>
      <c:catAx>
        <c:axId val="15289203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28904479"/>
        <c:crosses val="autoZero"/>
        <c:auto val="1"/>
        <c:lblAlgn val="ctr"/>
        <c:lblOffset val="100"/>
        <c:noMultiLvlLbl val="0"/>
      </c:catAx>
      <c:valAx>
        <c:axId val="15289044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289203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b="1"/>
              <a:t>東京都の捕獲頭数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>
        <c:manualLayout>
          <c:layoutTarget val="inner"/>
          <c:xMode val="edge"/>
          <c:yMode val="edge"/>
          <c:x val="5.5363948944494291E-2"/>
          <c:y val="8.1140635126377175E-2"/>
          <c:w val="0.93101586775728229"/>
          <c:h val="0.669724281872413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Sheet1!$A$4</c:f>
              <c:strCache>
                <c:ptCount val="1"/>
                <c:pt idx="0">
                  <c:v>平成 30 年度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Sheet1!$B$3:$W$3</c:f>
              <c:strCache>
                <c:ptCount val="22"/>
                <c:pt idx="0">
                  <c:v>アナグマ</c:v>
                </c:pt>
                <c:pt idx="1">
                  <c:v>アライグマ</c:v>
                </c:pt>
                <c:pt idx="2">
                  <c:v>イタチ（オス）</c:v>
                </c:pt>
                <c:pt idx="3">
                  <c:v>イノシシ</c:v>
                </c:pt>
                <c:pt idx="4">
                  <c:v>キツネ</c:v>
                </c:pt>
                <c:pt idx="5">
                  <c:v>シマリス</c:v>
                </c:pt>
                <c:pt idx="6">
                  <c:v>タイワンリス</c:v>
                </c:pt>
                <c:pt idx="7">
                  <c:v> タヌキ</c:v>
                </c:pt>
                <c:pt idx="8">
                  <c:v>チョウセンイタチ（オス）</c:v>
                </c:pt>
                <c:pt idx="9">
                  <c:v>ツキノワグマ</c:v>
                </c:pt>
                <c:pt idx="10">
                  <c:v>ニホンジカ（オ ス）</c:v>
                </c:pt>
                <c:pt idx="11">
                  <c:v>ニホンジカ （メス）</c:v>
                </c:pt>
                <c:pt idx="12">
                  <c:v> ニホンジカ（性不明） </c:v>
                </c:pt>
                <c:pt idx="13">
                  <c:v>ヌートリア</c:v>
                </c:pt>
                <c:pt idx="14">
                  <c:v>ノイヌ</c:v>
                </c:pt>
                <c:pt idx="15">
                  <c:v>ノウサギ</c:v>
                </c:pt>
                <c:pt idx="16">
                  <c:v>ノネコ</c:v>
                </c:pt>
                <c:pt idx="17">
                  <c:v>ハクビシン</c:v>
                </c:pt>
                <c:pt idx="18">
                  <c:v> ヒグマ</c:v>
                </c:pt>
                <c:pt idx="19">
                  <c:v>ホンドテン</c:v>
                </c:pt>
                <c:pt idx="20">
                  <c:v> ミンク</c:v>
                </c:pt>
                <c:pt idx="21">
                  <c:v>ユキウサギ</c:v>
                </c:pt>
              </c:strCache>
            </c:strRef>
          </c:cat>
          <c:val>
            <c:numRef>
              <c:f>Sheet1!$B$4:$W$4</c:f>
              <c:numCache>
                <c:formatCode>General</c:formatCode>
                <c:ptCount val="22"/>
                <c:pt idx="0">
                  <c:v>1565</c:v>
                </c:pt>
                <c:pt idx="1">
                  <c:v>1302</c:v>
                </c:pt>
                <c:pt idx="2">
                  <c:v>294</c:v>
                </c:pt>
                <c:pt idx="3">
                  <c:v>144422</c:v>
                </c:pt>
                <c:pt idx="4">
                  <c:v>1519</c:v>
                </c:pt>
                <c:pt idx="5">
                  <c:v>0</c:v>
                </c:pt>
                <c:pt idx="6">
                  <c:v>263</c:v>
                </c:pt>
                <c:pt idx="7">
                  <c:v>6449</c:v>
                </c:pt>
                <c:pt idx="8">
                  <c:v>15</c:v>
                </c:pt>
                <c:pt idx="9">
                  <c:v>416</c:v>
                </c:pt>
                <c:pt idx="10">
                  <c:v>50701</c:v>
                </c:pt>
                <c:pt idx="11">
                  <c:v>58953</c:v>
                </c:pt>
                <c:pt idx="12">
                  <c:v>38865</c:v>
                </c:pt>
                <c:pt idx="13">
                  <c:v>566</c:v>
                </c:pt>
                <c:pt idx="14">
                  <c:v>8</c:v>
                </c:pt>
                <c:pt idx="15">
                  <c:v>3904</c:v>
                </c:pt>
                <c:pt idx="16">
                  <c:v>36</c:v>
                </c:pt>
                <c:pt idx="17">
                  <c:v>985</c:v>
                </c:pt>
                <c:pt idx="18">
                  <c:v>39</c:v>
                </c:pt>
                <c:pt idx="19">
                  <c:v>444</c:v>
                </c:pt>
                <c:pt idx="20">
                  <c:v>13</c:v>
                </c:pt>
                <c:pt idx="21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20-490F-8CFC-E515257EC413}"/>
            </c:ext>
          </c:extLst>
        </c:ser>
        <c:ser>
          <c:idx val="1"/>
          <c:order val="1"/>
          <c:tx>
            <c:strRef>
              <c:f>Sheet1!$A$5</c:f>
              <c:strCache>
                <c:ptCount val="1"/>
                <c:pt idx="0">
                  <c:v>令和 元 年度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Sheet1!$B$3:$W$3</c:f>
              <c:strCache>
                <c:ptCount val="22"/>
                <c:pt idx="0">
                  <c:v>アナグマ</c:v>
                </c:pt>
                <c:pt idx="1">
                  <c:v>アライグマ</c:v>
                </c:pt>
                <c:pt idx="2">
                  <c:v>イタチ（オス）</c:v>
                </c:pt>
                <c:pt idx="3">
                  <c:v>イノシシ</c:v>
                </c:pt>
                <c:pt idx="4">
                  <c:v>キツネ</c:v>
                </c:pt>
                <c:pt idx="5">
                  <c:v>シマリス</c:v>
                </c:pt>
                <c:pt idx="6">
                  <c:v>タイワンリス</c:v>
                </c:pt>
                <c:pt idx="7">
                  <c:v> タヌキ</c:v>
                </c:pt>
                <c:pt idx="8">
                  <c:v>チョウセンイタチ（オス）</c:v>
                </c:pt>
                <c:pt idx="9">
                  <c:v>ツキノワグマ</c:v>
                </c:pt>
                <c:pt idx="10">
                  <c:v>ニホンジカ（オ ス）</c:v>
                </c:pt>
                <c:pt idx="11">
                  <c:v>ニホンジカ （メス）</c:v>
                </c:pt>
                <c:pt idx="12">
                  <c:v> ニホンジカ（性不明） </c:v>
                </c:pt>
                <c:pt idx="13">
                  <c:v>ヌートリア</c:v>
                </c:pt>
                <c:pt idx="14">
                  <c:v>ノイヌ</c:v>
                </c:pt>
                <c:pt idx="15">
                  <c:v>ノウサギ</c:v>
                </c:pt>
                <c:pt idx="16">
                  <c:v>ノネコ</c:v>
                </c:pt>
                <c:pt idx="17">
                  <c:v>ハクビシン</c:v>
                </c:pt>
                <c:pt idx="18">
                  <c:v> ヒグマ</c:v>
                </c:pt>
                <c:pt idx="19">
                  <c:v>ホンドテン</c:v>
                </c:pt>
                <c:pt idx="20">
                  <c:v> ミンク</c:v>
                </c:pt>
                <c:pt idx="21">
                  <c:v>ユキウサギ</c:v>
                </c:pt>
              </c:strCache>
            </c:strRef>
          </c:cat>
          <c:val>
            <c:numRef>
              <c:f>Sheet1!$B$5:$W$5</c:f>
              <c:numCache>
                <c:formatCode>General</c:formatCode>
                <c:ptCount val="22"/>
                <c:pt idx="0">
                  <c:v>1555</c:v>
                </c:pt>
                <c:pt idx="1">
                  <c:v>1792</c:v>
                </c:pt>
                <c:pt idx="2">
                  <c:v>257</c:v>
                </c:pt>
                <c:pt idx="3">
                  <c:v>132838</c:v>
                </c:pt>
                <c:pt idx="4">
                  <c:v>1706</c:v>
                </c:pt>
                <c:pt idx="5">
                  <c:v>2</c:v>
                </c:pt>
                <c:pt idx="6">
                  <c:v>505</c:v>
                </c:pt>
                <c:pt idx="7">
                  <c:v>6771</c:v>
                </c:pt>
                <c:pt idx="8">
                  <c:v>12</c:v>
                </c:pt>
                <c:pt idx="9">
                  <c:v>390</c:v>
                </c:pt>
                <c:pt idx="10">
                  <c:v>56130</c:v>
                </c:pt>
                <c:pt idx="11">
                  <c:v>68833</c:v>
                </c:pt>
                <c:pt idx="12">
                  <c:v>13753</c:v>
                </c:pt>
                <c:pt idx="13">
                  <c:v>443</c:v>
                </c:pt>
                <c:pt idx="14">
                  <c:v>11</c:v>
                </c:pt>
                <c:pt idx="15">
                  <c:v>2877</c:v>
                </c:pt>
                <c:pt idx="16">
                  <c:v>25</c:v>
                </c:pt>
                <c:pt idx="17">
                  <c:v>1150</c:v>
                </c:pt>
                <c:pt idx="18">
                  <c:v>31</c:v>
                </c:pt>
                <c:pt idx="19">
                  <c:v>383</c:v>
                </c:pt>
                <c:pt idx="20">
                  <c:v>13</c:v>
                </c:pt>
                <c:pt idx="21">
                  <c:v>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20-490F-8CFC-E515257EC413}"/>
            </c:ext>
          </c:extLst>
        </c:ser>
        <c:ser>
          <c:idx val="2"/>
          <c:order val="2"/>
          <c:tx>
            <c:strRef>
              <c:f>Sheet1!$A$6</c:f>
              <c:strCache>
                <c:ptCount val="1"/>
                <c:pt idx="0">
                  <c:v>令和  2 年度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Sheet1!$B$3:$W$3</c:f>
              <c:strCache>
                <c:ptCount val="22"/>
                <c:pt idx="0">
                  <c:v>アナグマ</c:v>
                </c:pt>
                <c:pt idx="1">
                  <c:v>アライグマ</c:v>
                </c:pt>
                <c:pt idx="2">
                  <c:v>イタチ（オス）</c:v>
                </c:pt>
                <c:pt idx="3">
                  <c:v>イノシシ</c:v>
                </c:pt>
                <c:pt idx="4">
                  <c:v>キツネ</c:v>
                </c:pt>
                <c:pt idx="5">
                  <c:v>シマリス</c:v>
                </c:pt>
                <c:pt idx="6">
                  <c:v>タイワンリス</c:v>
                </c:pt>
                <c:pt idx="7">
                  <c:v> タヌキ</c:v>
                </c:pt>
                <c:pt idx="8">
                  <c:v>チョウセンイタチ（オス）</c:v>
                </c:pt>
                <c:pt idx="9">
                  <c:v>ツキノワグマ</c:v>
                </c:pt>
                <c:pt idx="10">
                  <c:v>ニホンジカ（オ ス）</c:v>
                </c:pt>
                <c:pt idx="11">
                  <c:v>ニホンジカ （メス）</c:v>
                </c:pt>
                <c:pt idx="12">
                  <c:v> ニホンジカ（性不明） </c:v>
                </c:pt>
                <c:pt idx="13">
                  <c:v>ヌートリア</c:v>
                </c:pt>
                <c:pt idx="14">
                  <c:v>ノイヌ</c:v>
                </c:pt>
                <c:pt idx="15">
                  <c:v>ノウサギ</c:v>
                </c:pt>
                <c:pt idx="16">
                  <c:v>ノネコ</c:v>
                </c:pt>
                <c:pt idx="17">
                  <c:v>ハクビシン</c:v>
                </c:pt>
                <c:pt idx="18">
                  <c:v> ヒグマ</c:v>
                </c:pt>
                <c:pt idx="19">
                  <c:v>ホンドテン</c:v>
                </c:pt>
                <c:pt idx="20">
                  <c:v> ミンク</c:v>
                </c:pt>
                <c:pt idx="21">
                  <c:v>ユキウサギ</c:v>
                </c:pt>
              </c:strCache>
            </c:strRef>
          </c:cat>
          <c:val>
            <c:numRef>
              <c:f>Sheet1!$B$6:$W$6</c:f>
              <c:numCache>
                <c:formatCode>General</c:formatCode>
                <c:ptCount val="22"/>
                <c:pt idx="0">
                  <c:v>2067</c:v>
                </c:pt>
                <c:pt idx="1">
                  <c:v>2031</c:v>
                </c:pt>
                <c:pt idx="2">
                  <c:v>247</c:v>
                </c:pt>
                <c:pt idx="3">
                  <c:v>122465</c:v>
                </c:pt>
                <c:pt idx="4">
                  <c:v>1487</c:v>
                </c:pt>
                <c:pt idx="5">
                  <c:v>3</c:v>
                </c:pt>
                <c:pt idx="6">
                  <c:v>422</c:v>
                </c:pt>
                <c:pt idx="7">
                  <c:v>6613</c:v>
                </c:pt>
                <c:pt idx="8">
                  <c:v>10</c:v>
                </c:pt>
                <c:pt idx="9">
                  <c:v>357</c:v>
                </c:pt>
                <c:pt idx="10">
                  <c:v>63267</c:v>
                </c:pt>
                <c:pt idx="11">
                  <c:v>77486</c:v>
                </c:pt>
                <c:pt idx="12">
                  <c:v>14627</c:v>
                </c:pt>
                <c:pt idx="13">
                  <c:v>398</c:v>
                </c:pt>
                <c:pt idx="14">
                  <c:v>10</c:v>
                </c:pt>
                <c:pt idx="15">
                  <c:v>2099</c:v>
                </c:pt>
                <c:pt idx="16">
                  <c:v>26</c:v>
                </c:pt>
                <c:pt idx="17">
                  <c:v>1064</c:v>
                </c:pt>
                <c:pt idx="18">
                  <c:v>39</c:v>
                </c:pt>
                <c:pt idx="19">
                  <c:v>392</c:v>
                </c:pt>
                <c:pt idx="20">
                  <c:v>25</c:v>
                </c:pt>
                <c:pt idx="21">
                  <c:v>151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20-490F-8CFC-E515257EC4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40714879"/>
        <c:axId val="240715359"/>
      </c:barChart>
      <c:catAx>
        <c:axId val="2407148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240715359"/>
        <c:crosses val="autoZero"/>
        <c:auto val="1"/>
        <c:lblAlgn val="ctr"/>
        <c:lblOffset val="100"/>
        <c:noMultiLvlLbl val="0"/>
      </c:catAx>
      <c:valAx>
        <c:axId val="2407153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2407148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99FC71-9737-4975-A13B-D656FFBB4546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16DBA-B7C0-4A18-9F36-65BD2736D8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0439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216DBA-B7C0-4A18-9F36-65BD2736D8F3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37720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216DBA-B7C0-4A18-9F36-65BD2736D8F3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50164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216DBA-B7C0-4A18-9F36-65BD2736D8F3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58130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216DBA-B7C0-4A18-9F36-65BD2736D8F3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84799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近年、大学構内で野生動物の目撃が増加しており、糞害や感染症のリスクも懸念されています。そこで、対策の必要性を判断するために、まずは生息状況を正確に調査することが重要です。もし大学内に定着している場合は、大学事務所と連携して対応を検討します。 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216DBA-B7C0-4A18-9F36-65BD2736D8F3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16697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216DBA-B7C0-4A18-9F36-65BD2736D8F3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58544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216DBA-B7C0-4A18-9F36-65BD2736D8F3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35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216DBA-B7C0-4A18-9F36-65BD2736D8F3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44044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216DBA-B7C0-4A18-9F36-65BD2736D8F3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46549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216DBA-B7C0-4A18-9F36-65BD2736D8F3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1805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216DBA-B7C0-4A18-9F36-65BD2736D8F3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68030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 b="1">
                <a:solidFill>
                  <a:schemeClr val="accent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D1C7E-234A-4760-A74E-25480CCBD41D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BD010CF8-FCF1-B5D3-6FAA-8025D3B4B93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62787" y="5189195"/>
            <a:ext cx="2211387" cy="4413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kumimoji="1" lang="ja-JP" altLang="en-US" dirty="0"/>
              <a:t>発表番号</a:t>
            </a:r>
          </a:p>
        </p:txBody>
      </p:sp>
    </p:spTree>
    <p:extLst>
      <p:ext uri="{BB962C8B-B14F-4D97-AF65-F5344CB8AC3E}">
        <p14:creationId xmlns:p14="http://schemas.microsoft.com/office/powerpoint/2010/main" val="808751469"/>
      </p:ext>
    </p:extLst>
  </p:cSld>
  <p:clrMapOvr>
    <a:masterClrMapping/>
  </p:clrMapOvr>
  <p:transition spd="slow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BCCA6-A815-4664-8841-CDA9CDA5152B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1535920"/>
      </p:ext>
    </p:extLst>
  </p:cSld>
  <p:clrMapOvr>
    <a:masterClrMapping/>
  </p:clrMapOvr>
  <p:transition spd="slow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16354-5F1C-4114-A401-DCF3DD40E8AE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09182792"/>
      </p:ext>
    </p:extLst>
  </p:cSld>
  <p:clrMapOvr>
    <a:masterClrMapping/>
  </p:clrMapOvr>
  <p:transition spd="slow">
    <p:pu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5CAA2-02F0-4D7D-8E48-8E34F1DB6B55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0010140"/>
      </p:ext>
    </p:extLst>
  </p:cSld>
  <p:clrMapOvr>
    <a:masterClrMapping/>
  </p:clrMapOvr>
  <p:transition spd="slow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付きの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A96BA-E4FC-4DCF-8C78-79CCCCDFFAFA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26765030"/>
      </p:ext>
    </p:extLst>
  </p:cSld>
  <p:clrMapOvr>
    <a:masterClrMapping/>
  </p:clrMapOvr>
  <p:transition spd="slow">
    <p:pu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または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8F00-05FC-423E-A5BA-B93330C27A2E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4744581"/>
      </p:ext>
    </p:extLst>
  </p:cSld>
  <p:clrMapOvr>
    <a:masterClrMapping/>
  </p:clrMapOvr>
  <p:transition spd="slow">
    <p:pu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ECEE2-8C91-4859-B8EF-A1FC08252D73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1657785"/>
      </p:ext>
    </p:extLst>
  </p:cSld>
  <p:clrMapOvr>
    <a:masterClrMapping/>
  </p:clrMapOvr>
  <p:transition spd="slow">
    <p:push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AF6AB-D2CE-4B40-BCCA-6F49924922DC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2775408"/>
      </p:ext>
    </p:extLst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968D7-D1C8-43DA-932A-03AFA50C5D6E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12171772"/>
      </p:ext>
    </p:extLst>
  </p:cSld>
  <p:clrMapOvr>
    <a:masterClrMapping/>
  </p:clrMapOvr>
  <p:transition spd="slow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481E6-3417-44F9-AA60-C245759B436D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320903"/>
      </p:ext>
    </p:extLst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DFDCE-BCAC-4390-9A90-63402D7AD9EE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208621"/>
      </p:ext>
    </p:extLst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718F1-8114-4E40-BC05-65BA7059AD6D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4287757"/>
      </p:ext>
    </p:extLst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D60CB-54D0-445C-8EC8-960E27A38CBA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4503931"/>
      </p:ext>
    </p:extLst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FC975-6776-44BA-99A7-D456877D6E06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790818"/>
      </p:ext>
    </p:extLst>
  </p:cSld>
  <p:clrMapOvr>
    <a:masterClrMapping/>
  </p:clrMapOvr>
  <p:transition spd="slow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7ADE2-9B0A-4C0C-90B8-0290E3E82B12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074790"/>
      </p:ext>
    </p:extLst>
  </p:cSld>
  <p:clrMapOvr>
    <a:masterClrMapping/>
  </p:clrMapOvr>
  <p:transition spd="slow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650F2-E4C1-4040-A61B-FC8C4C23BA84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1564264"/>
      </p:ext>
    </p:extLst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D8BF60-2CCE-43A2-A03F-8200E65315CD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0E9E520F-82E0-4CDC-A990-89B7B12B4D2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2220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ransition spd="slow">
    <p:push/>
  </p:transition>
  <p:hf hdr="0" dt="0"/>
  <p:txStyles>
    <p:titleStyle>
      <a:lvl1pPr algn="l" defTabSz="457200" rtl="0" eaLnBrk="1" latinLnBrk="0" hangingPunct="1">
        <a:spcBef>
          <a:spcPct val="0"/>
        </a:spcBef>
        <a:buNone/>
        <a:defRPr kumimoji="1"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6E6629A-63A8-590B-ADB4-BF746EC131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>
            <a:normAutofit fontScale="90000"/>
          </a:bodyPr>
          <a:lstStyle/>
          <a:p>
            <a:r>
              <a:rPr lang="ja-JP" altLang="en-US" dirty="0"/>
              <a:t>キャンパス周辺の</a:t>
            </a:r>
            <a:br>
              <a:rPr lang="ja-JP" altLang="en-US" dirty="0"/>
            </a:br>
            <a:r>
              <a:rPr lang="ja-JP" altLang="en-US" dirty="0"/>
              <a:t>野生動物生息状況の調査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0AF29D7-7302-3D01-25D5-95C3D456AA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/>
          <a:lstStyle/>
          <a:p>
            <a:r>
              <a:rPr lang="zh-CN" altLang="en-US" dirty="0"/>
              <a:t>農学部生物学科</a:t>
            </a:r>
            <a:r>
              <a:rPr lang="en-US" altLang="zh-CN" dirty="0"/>
              <a:t>2</a:t>
            </a:r>
            <a:r>
              <a:rPr lang="zh-CN" altLang="en-US" dirty="0"/>
              <a:t>年</a:t>
            </a:r>
          </a:p>
          <a:p>
            <a:r>
              <a:rPr lang="zh-CN" altLang="en-US" dirty="0"/>
              <a:t>山田光一</a:t>
            </a:r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C1639E5-E47D-F534-AD83-4E3DD89CE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</p:spPr>
        <p:txBody>
          <a:bodyPr/>
          <a:lstStyle/>
          <a:p>
            <a:r>
              <a:rPr lang="ja-JP" altLang="en-US"/>
              <a:t>フィールドワーク演習</a:t>
            </a:r>
            <a:r>
              <a:rPr lang="en-US" altLang="ja-JP"/>
              <a:t>1</a:t>
            </a:r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2284771-502D-E988-8866-DE0E032DA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</p:spPr>
        <p:txBody>
          <a:bodyPr/>
          <a:lstStyle/>
          <a:p>
            <a:fld id="{0E9E520F-82E0-4CDC-A990-89B7B12B4D24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FACF2007-1ADB-5263-59D9-CFDB9EF94B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662689" y="5153221"/>
            <a:ext cx="1611313" cy="441325"/>
          </a:xfrm>
        </p:spPr>
        <p:txBody>
          <a:bodyPr>
            <a:normAutofit/>
          </a:bodyPr>
          <a:lstStyle/>
          <a:p>
            <a:r>
              <a:rPr lang="ja-JP" altLang="en-US" dirty="0"/>
              <a:t>発表番号：</a:t>
            </a:r>
            <a:r>
              <a:rPr lang="en-US" altLang="ja-JP" dirty="0"/>
              <a:t>02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40196035"/>
      </p:ext>
    </p:extLst>
  </p:cSld>
  <p:clrMapOvr>
    <a:masterClrMapping/>
  </p:clrMapOvr>
  <p:transition spd="slow" advTm="2277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CB8F686-9F6C-BE53-5919-EB1660FFF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実際の目撃例</a:t>
            </a:r>
          </a:p>
        </p:txBody>
      </p:sp>
      <p:pic>
        <p:nvPicPr>
          <p:cNvPr id="11" name="コンテンツ プレースホルダー 10" descr="岩の上にいる猫&#10;&#10;AI 生成コンテンツは誤りを含む可能性があります。">
            <a:extLst>
              <a:ext uri="{FF2B5EF4-FFF2-40B4-BE49-F238E27FC236}">
                <a16:creationId xmlns:a16="http://schemas.microsoft.com/office/drawing/2014/main" id="{E3730146-3043-BC52-AA84-39907CA16F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17" t="23259" r="23527" b="27278"/>
          <a:stretch>
            <a:fillRect/>
          </a:stretch>
        </p:blipFill>
        <p:spPr>
          <a:xfrm rot="5400000">
            <a:off x="94880" y="2398423"/>
            <a:ext cx="4526736" cy="2796209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5" name="図 14" descr="屋根の下にいる猫&#10;&#10;AI 生成コンテンツは誤りを含む可能性があります。">
            <a:extLst>
              <a:ext uri="{FF2B5EF4-FFF2-40B4-BE49-F238E27FC236}">
                <a16:creationId xmlns:a16="http://schemas.microsoft.com/office/drawing/2014/main" id="{CE96C621-CB7F-369C-A100-773EEC1A0D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1" t="27923" r="37503" b="33186"/>
          <a:stretch>
            <a:fillRect/>
          </a:stretch>
        </p:blipFill>
        <p:spPr>
          <a:xfrm rot="5400000">
            <a:off x="3959295" y="2318145"/>
            <a:ext cx="4526735" cy="295677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7" name="図 16" descr="猫, 動物, 哺乳類, オレンジ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5B178A5E-B5C9-E97A-DCC5-A304EDC093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3" t="1811" r="1038" b="6930"/>
          <a:stretch>
            <a:fillRect/>
          </a:stretch>
        </p:blipFill>
        <p:spPr>
          <a:xfrm rot="5400000">
            <a:off x="8035617" y="2128799"/>
            <a:ext cx="4522644" cy="333954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1930FB17-6508-BE35-D442-1D138D5CB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5B2490EE-0517-9C3C-9ECA-C7BE95E0F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96740971"/>
      </p:ext>
    </p:extLst>
  </p:cSld>
  <p:clrMapOvr>
    <a:masterClrMapping/>
  </p:clrMapOvr>
  <p:transition spd="slow" advTm="63695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92522F8-3F48-F191-D702-066B8DBE58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73211"/>
          </a:xfrm>
        </p:spPr>
        <p:txBody>
          <a:bodyPr>
            <a:normAutofit/>
          </a:bodyPr>
          <a:lstStyle/>
          <a:p>
            <a:r>
              <a:rPr kumimoji="1" lang="ja-JP" altLang="en-US" dirty="0"/>
              <a:t>まとめと今後の課題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7C7003E-7C88-59E0-0650-B392077703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88613"/>
            <a:ext cx="9279466" cy="3880773"/>
          </a:xfrm>
        </p:spPr>
        <p:txBody>
          <a:bodyPr>
            <a:normAutofit/>
          </a:bodyPr>
          <a:lstStyle/>
          <a:p>
            <a:r>
              <a:rPr kumimoji="1" lang="ja-JP" altLang="en-US" sz="2800" dirty="0"/>
              <a:t>実地調査の結果、ネコを数匹</a:t>
            </a:r>
            <a:r>
              <a:rPr lang="ja-JP" altLang="en-US" sz="2800" dirty="0"/>
              <a:t>確認できたが多数というほどではなかった</a:t>
            </a:r>
            <a:endParaRPr kumimoji="1" lang="en-US" altLang="ja-JP" sz="2800" dirty="0"/>
          </a:p>
          <a:p>
            <a:r>
              <a:rPr kumimoji="1" lang="ja-JP" altLang="en-US" sz="2800" dirty="0"/>
              <a:t>アンケートにあったハクビシンは発見されなかった</a:t>
            </a:r>
            <a:endParaRPr kumimoji="1" lang="en-US" altLang="ja-JP" sz="2800" dirty="0"/>
          </a:p>
          <a:p>
            <a:r>
              <a:rPr kumimoji="1" lang="ja-JP" altLang="en-US" sz="2800" dirty="0"/>
              <a:t>目撃されたネコが学内に住み着いていないか調査が必要</a:t>
            </a:r>
            <a:endParaRPr kumimoji="1" lang="en-US" altLang="ja-JP" sz="2800" dirty="0"/>
          </a:p>
          <a:p>
            <a:r>
              <a:rPr lang="ja-JP" altLang="en-US" sz="2800" dirty="0"/>
              <a:t>倉庫など学生が立ち入れないエリアの調査が必要な場合、</a:t>
            </a:r>
            <a:r>
              <a:rPr kumimoji="1" lang="ja-JP" altLang="en-US" sz="2800" dirty="0"/>
              <a:t>大学事務所と相談</a:t>
            </a:r>
            <a:endParaRPr kumimoji="1" lang="en-US" altLang="ja-JP" sz="2800" dirty="0"/>
          </a:p>
          <a:p>
            <a:endParaRPr kumimoji="1" lang="en-US" altLang="ja-JP" sz="2800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EC3D6DD-EDF4-60DC-047E-30E63B233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043FE0A-8AE3-1F78-868C-1FD105B0E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1A517-D1FC-C04C-BC46-0AE415AB54C4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6162572"/>
      </p:ext>
    </p:extLst>
  </p:cSld>
  <p:clrMapOvr>
    <a:masterClrMapping/>
  </p:clrMapOvr>
  <p:transition spd="slow" advTm="184121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D8D5EC6-CC22-76BC-D970-6C0CE9CBFA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6000" dirty="0"/>
              <a:t>目次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B63F619-0326-5463-66F2-521AD1576F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742950" indent="-742950">
              <a:buFont typeface="+mj-lt"/>
              <a:buAutoNum type="arabicPeriod"/>
            </a:pPr>
            <a:r>
              <a:rPr kumimoji="1" lang="ja-JP" altLang="en-US" sz="4000" dirty="0"/>
              <a:t>調査の目的</a:t>
            </a:r>
            <a:endParaRPr kumimoji="1" lang="en-US" altLang="ja-JP" sz="4000" dirty="0"/>
          </a:p>
          <a:p>
            <a:pPr marL="742950" indent="-742950">
              <a:buFont typeface="+mj-lt"/>
              <a:buAutoNum type="arabicPeriod"/>
            </a:pPr>
            <a:r>
              <a:rPr lang="ja-JP" altLang="en-US" sz="4000" dirty="0"/>
              <a:t>調査の手順</a:t>
            </a:r>
            <a:endParaRPr lang="en-US" altLang="ja-JP" sz="4000" dirty="0"/>
          </a:p>
          <a:p>
            <a:pPr marL="742950" indent="-742950">
              <a:buFont typeface="+mj-lt"/>
              <a:buAutoNum type="arabicPeriod"/>
            </a:pPr>
            <a:r>
              <a:rPr lang="ja-JP" altLang="en-US" sz="4000" dirty="0"/>
              <a:t>結果</a:t>
            </a:r>
            <a:endParaRPr lang="en-US" altLang="ja-JP" sz="4000" dirty="0"/>
          </a:p>
          <a:p>
            <a:pPr marL="1200150" lvl="1" indent="-742950">
              <a:buFont typeface="+mj-lt"/>
              <a:buAutoNum type="arabicPeriod"/>
            </a:pPr>
            <a:r>
              <a:rPr lang="ja-JP" altLang="en-US" sz="3600" dirty="0"/>
              <a:t>アンケート回答内容</a:t>
            </a:r>
            <a:endParaRPr lang="en-US" altLang="ja-JP" sz="3600" dirty="0"/>
          </a:p>
          <a:p>
            <a:pPr marL="1200150" lvl="1" indent="-742950">
              <a:buFont typeface="+mj-lt"/>
              <a:buAutoNum type="arabicPeriod"/>
            </a:pPr>
            <a:r>
              <a:rPr lang="ja-JP" altLang="en-US" sz="3600" dirty="0"/>
              <a:t>実際の目撃例</a:t>
            </a:r>
            <a:endParaRPr lang="en-US" altLang="ja-JP" sz="3600" dirty="0"/>
          </a:p>
          <a:p>
            <a:pPr marL="742950" indent="-742950">
              <a:buFont typeface="+mj-lt"/>
              <a:buAutoNum type="arabicPeriod"/>
            </a:pPr>
            <a:r>
              <a:rPr lang="ja-JP" altLang="en-US" sz="4000" dirty="0"/>
              <a:t>今後の課題</a:t>
            </a:r>
            <a:endParaRPr lang="en-US" altLang="ja-JP" sz="4000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89796C6-329B-BEC8-1341-E861CCE0D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A9F5016-088A-C39F-C365-147E191C4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75523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67">
        <p:push/>
      </p:transition>
    </mc:Choice>
    <mc:Fallback xmlns="">
      <p:transition spd="slow" advTm="167">
        <p:push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D93A06E-59BF-CF1C-BBAF-E2A181D43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6000" dirty="0"/>
              <a:t>調査の目的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3DEDA12-5508-A060-2B49-CFD4EBFBA8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近年、大学構内にて野生動物の目撃が相次いでいる</a:t>
            </a:r>
            <a:endParaRPr kumimoji="1" lang="en-US" altLang="ja-JP" sz="3200" dirty="0"/>
          </a:p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野生動物の数・種類によっては糞害や感染症などの恐れもある</a:t>
            </a:r>
          </a:p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対策要否を検討するために、まずは生息状況の調査が必要</a:t>
            </a:r>
          </a:p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大学内に住み着いている場合、大学事務所に連携</a:t>
            </a:r>
            <a:endParaRPr lang="en-US" altLang="ja-JP" sz="3200" dirty="0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5E96805-18D6-19EC-EDCE-FA2D412C7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6F0D393-B9FD-6660-A3B1-FA666F36C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137682"/>
      </p:ext>
    </p:extLst>
  </p:cSld>
  <p:clrMapOvr>
    <a:masterClrMapping/>
  </p:clrMapOvr>
  <p:transition spd="slow" advTm="185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C29E3B5-98A0-C781-0370-F9C3E7F13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sz="3600" b="1" dirty="0"/>
              <a:t>調査手順</a:t>
            </a:r>
            <a:endParaRPr kumimoji="1" lang="ja-JP" altLang="en-US" sz="3600" b="1" dirty="0"/>
          </a:p>
        </p:txBody>
      </p: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B2DFE88D-32E1-1188-0978-ACE43EE75539}"/>
              </a:ext>
            </a:extLst>
          </p:cNvPr>
          <p:cNvGrpSpPr/>
          <p:nvPr/>
        </p:nvGrpSpPr>
        <p:grpSpPr>
          <a:xfrm>
            <a:off x="838200" y="1513881"/>
            <a:ext cx="11115306" cy="925512"/>
            <a:chOff x="838200" y="1513881"/>
            <a:chExt cx="11115306" cy="925512"/>
          </a:xfrm>
        </p:grpSpPr>
        <p:sp>
          <p:nvSpPr>
            <p:cNvPr id="6" name="四角形: 角を丸くする 5">
              <a:extLst>
                <a:ext uri="{FF2B5EF4-FFF2-40B4-BE49-F238E27FC236}">
                  <a16:creationId xmlns:a16="http://schemas.microsoft.com/office/drawing/2014/main" id="{6F2AA5C5-93D0-7E0E-2213-575186EB677B}"/>
                </a:ext>
              </a:extLst>
            </p:cNvPr>
            <p:cNvSpPr/>
            <p:nvPr/>
          </p:nvSpPr>
          <p:spPr>
            <a:xfrm>
              <a:off x="838200" y="1513881"/>
              <a:ext cx="2260600" cy="925512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57150">
              <a:prstDash val="solid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2000" b="1" dirty="0"/>
                <a:t>アンケートの</a:t>
              </a:r>
              <a:endParaRPr kumimoji="1" lang="en-US" altLang="ja-JP" sz="2000" b="1" dirty="0"/>
            </a:p>
            <a:p>
              <a:pPr algn="ctr"/>
              <a:r>
                <a:rPr kumimoji="1" lang="ja-JP" altLang="en-US" sz="2000" b="1" dirty="0"/>
                <a:t>実施</a:t>
              </a:r>
            </a:p>
          </p:txBody>
        </p:sp>
        <p:sp>
          <p:nvSpPr>
            <p:cNvPr id="8" name="四角形: 角を丸くする 7">
              <a:extLst>
                <a:ext uri="{FF2B5EF4-FFF2-40B4-BE49-F238E27FC236}">
                  <a16:creationId xmlns:a16="http://schemas.microsoft.com/office/drawing/2014/main" id="{00A24C95-8392-EBCB-9E12-993BC9A6A6B6}"/>
                </a:ext>
              </a:extLst>
            </p:cNvPr>
            <p:cNvSpPr/>
            <p:nvPr/>
          </p:nvSpPr>
          <p:spPr>
            <a:xfrm>
              <a:off x="5265554" y="1513881"/>
              <a:ext cx="2260600" cy="925512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57150">
              <a:prstDash val="solid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2000" b="1" dirty="0"/>
                <a:t>回答内容の分析</a:t>
              </a:r>
            </a:p>
          </p:txBody>
        </p:sp>
        <p:sp>
          <p:nvSpPr>
            <p:cNvPr id="9" name="四角形: 角を丸くする 8">
              <a:extLst>
                <a:ext uri="{FF2B5EF4-FFF2-40B4-BE49-F238E27FC236}">
                  <a16:creationId xmlns:a16="http://schemas.microsoft.com/office/drawing/2014/main" id="{CD90C88D-2621-13F4-D497-1B862355FFA0}"/>
                </a:ext>
              </a:extLst>
            </p:cNvPr>
            <p:cNvSpPr/>
            <p:nvPr/>
          </p:nvSpPr>
          <p:spPr>
            <a:xfrm>
              <a:off x="9692906" y="1513881"/>
              <a:ext cx="2260600" cy="925512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57150">
              <a:prstDash val="solid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2000" b="1" dirty="0"/>
                <a:t>実地調査</a:t>
              </a:r>
            </a:p>
          </p:txBody>
        </p:sp>
        <p:sp>
          <p:nvSpPr>
            <p:cNvPr id="10" name="右矢印 10">
              <a:extLst>
                <a:ext uri="{FF2B5EF4-FFF2-40B4-BE49-F238E27FC236}">
                  <a16:creationId xmlns:a16="http://schemas.microsoft.com/office/drawing/2014/main" id="{44F3297E-20D4-5C14-F2A9-44EBEDC4D930}"/>
                </a:ext>
              </a:extLst>
            </p:cNvPr>
            <p:cNvSpPr/>
            <p:nvPr/>
          </p:nvSpPr>
          <p:spPr>
            <a:xfrm>
              <a:off x="3739080" y="1653978"/>
              <a:ext cx="886194" cy="645318"/>
            </a:xfrm>
            <a:prstGeom prst="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000"/>
            </a:p>
          </p:txBody>
        </p:sp>
        <p:sp>
          <p:nvSpPr>
            <p:cNvPr id="11" name="右矢印 10">
              <a:extLst>
                <a:ext uri="{FF2B5EF4-FFF2-40B4-BE49-F238E27FC236}">
                  <a16:creationId xmlns:a16="http://schemas.microsoft.com/office/drawing/2014/main" id="{B3B72391-A465-8D50-E0E0-9F77F1DB7995}"/>
                </a:ext>
              </a:extLst>
            </p:cNvPr>
            <p:cNvSpPr/>
            <p:nvPr/>
          </p:nvSpPr>
          <p:spPr>
            <a:xfrm>
              <a:off x="8166433" y="1653978"/>
              <a:ext cx="886194" cy="645318"/>
            </a:xfrm>
            <a:prstGeom prst="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000"/>
            </a:p>
          </p:txBody>
        </p:sp>
      </p:grp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1C9C57F7-6C32-E17E-DA96-0A2C114A6C65}"/>
              </a:ext>
            </a:extLst>
          </p:cNvPr>
          <p:cNvGrpSpPr/>
          <p:nvPr/>
        </p:nvGrpSpPr>
        <p:grpSpPr>
          <a:xfrm>
            <a:off x="838200" y="3156040"/>
            <a:ext cx="11115306" cy="2074268"/>
            <a:chOff x="838200" y="3156040"/>
            <a:chExt cx="11115306" cy="2074268"/>
          </a:xfrm>
        </p:grpSpPr>
        <p:sp>
          <p:nvSpPr>
            <p:cNvPr id="12" name="タイトル 1">
              <a:extLst>
                <a:ext uri="{FF2B5EF4-FFF2-40B4-BE49-F238E27FC236}">
                  <a16:creationId xmlns:a16="http://schemas.microsoft.com/office/drawing/2014/main" id="{E07ABF11-018C-E65A-E135-47DA5A756923}"/>
                </a:ext>
              </a:extLst>
            </p:cNvPr>
            <p:cNvSpPr txBox="1">
              <a:spLocks/>
            </p:cNvSpPr>
            <p:nvPr/>
          </p:nvSpPr>
          <p:spPr>
            <a:xfrm>
              <a:off x="838200" y="3156040"/>
              <a:ext cx="10515600" cy="132556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ja-JP" altLang="en-US" sz="3600" b="1" dirty="0"/>
                <a:t>アンケートの実施手順</a:t>
              </a:r>
            </a:p>
          </p:txBody>
        </p:sp>
        <p:sp>
          <p:nvSpPr>
            <p:cNvPr id="13" name="四角形: 角を丸くする 12">
              <a:extLst>
                <a:ext uri="{FF2B5EF4-FFF2-40B4-BE49-F238E27FC236}">
                  <a16:creationId xmlns:a16="http://schemas.microsoft.com/office/drawing/2014/main" id="{62245368-B84E-0F63-9E45-7021BA25FA98}"/>
                </a:ext>
              </a:extLst>
            </p:cNvPr>
            <p:cNvSpPr/>
            <p:nvPr/>
          </p:nvSpPr>
          <p:spPr>
            <a:xfrm>
              <a:off x="838200" y="4304796"/>
              <a:ext cx="2260600" cy="925512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57150">
              <a:solidFill>
                <a:schemeClr val="accent2"/>
              </a:solidFill>
              <a:prstDash val="solid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2000" b="1" dirty="0"/>
                <a:t>回答項目の作成</a:t>
              </a:r>
            </a:p>
          </p:txBody>
        </p:sp>
        <p:sp>
          <p:nvSpPr>
            <p:cNvPr id="14" name="四角形: 角を丸くする 13">
              <a:extLst>
                <a:ext uri="{FF2B5EF4-FFF2-40B4-BE49-F238E27FC236}">
                  <a16:creationId xmlns:a16="http://schemas.microsoft.com/office/drawing/2014/main" id="{EF0170EE-1BFC-2888-2D4A-65A53F928EE2}"/>
                </a:ext>
              </a:extLst>
            </p:cNvPr>
            <p:cNvSpPr/>
            <p:nvPr/>
          </p:nvSpPr>
          <p:spPr>
            <a:xfrm>
              <a:off x="5265554" y="4304796"/>
              <a:ext cx="2260600" cy="925512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57150">
              <a:solidFill>
                <a:schemeClr val="accent2"/>
              </a:solidFill>
              <a:prstDash val="solid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2000" b="1" dirty="0"/>
                <a:t>調査用紙の配布</a:t>
              </a:r>
            </a:p>
          </p:txBody>
        </p:sp>
        <p:sp>
          <p:nvSpPr>
            <p:cNvPr id="15" name="四角形: 角を丸くする 14">
              <a:extLst>
                <a:ext uri="{FF2B5EF4-FFF2-40B4-BE49-F238E27FC236}">
                  <a16:creationId xmlns:a16="http://schemas.microsoft.com/office/drawing/2014/main" id="{B26DB5D0-1303-2219-095F-A4044A05B0AC}"/>
                </a:ext>
              </a:extLst>
            </p:cNvPr>
            <p:cNvSpPr/>
            <p:nvPr/>
          </p:nvSpPr>
          <p:spPr>
            <a:xfrm>
              <a:off x="9692906" y="4304796"/>
              <a:ext cx="2260600" cy="925512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57150">
              <a:solidFill>
                <a:schemeClr val="accent2"/>
              </a:solidFill>
              <a:prstDash val="solid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2000" b="1" dirty="0"/>
                <a:t>用紙の回収・</a:t>
              </a:r>
              <a:endParaRPr kumimoji="1" lang="en-US" altLang="ja-JP" sz="2000" b="1" dirty="0"/>
            </a:p>
            <a:p>
              <a:pPr algn="ctr"/>
              <a:r>
                <a:rPr kumimoji="1" lang="ja-JP" altLang="en-US" sz="2000" b="1" dirty="0"/>
                <a:t>回答の分析</a:t>
              </a:r>
            </a:p>
          </p:txBody>
        </p:sp>
        <p:sp>
          <p:nvSpPr>
            <p:cNvPr id="16" name="右矢印 10">
              <a:extLst>
                <a:ext uri="{FF2B5EF4-FFF2-40B4-BE49-F238E27FC236}">
                  <a16:creationId xmlns:a16="http://schemas.microsoft.com/office/drawing/2014/main" id="{EA83F0CF-0BE9-71AA-C7CC-9FE7313F1985}"/>
                </a:ext>
              </a:extLst>
            </p:cNvPr>
            <p:cNvSpPr/>
            <p:nvPr/>
          </p:nvSpPr>
          <p:spPr>
            <a:xfrm>
              <a:off x="3739080" y="4444893"/>
              <a:ext cx="886194" cy="645318"/>
            </a:xfrm>
            <a:prstGeom prst="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000"/>
            </a:p>
          </p:txBody>
        </p:sp>
        <p:sp>
          <p:nvSpPr>
            <p:cNvPr id="17" name="右矢印 10">
              <a:extLst>
                <a:ext uri="{FF2B5EF4-FFF2-40B4-BE49-F238E27FC236}">
                  <a16:creationId xmlns:a16="http://schemas.microsoft.com/office/drawing/2014/main" id="{4A3ACE86-475E-B8E6-82D9-F21269167197}"/>
                </a:ext>
              </a:extLst>
            </p:cNvPr>
            <p:cNvSpPr/>
            <p:nvPr/>
          </p:nvSpPr>
          <p:spPr>
            <a:xfrm>
              <a:off x="8166433" y="4444893"/>
              <a:ext cx="886194" cy="645318"/>
            </a:xfrm>
            <a:prstGeom prst="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000"/>
            </a:p>
          </p:txBody>
        </p:sp>
      </p:grp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A8FB1A0-48A7-BC17-1520-738F3689FB22}"/>
              </a:ext>
            </a:extLst>
          </p:cNvPr>
          <p:cNvSpPr txBox="1"/>
          <p:nvPr/>
        </p:nvSpPr>
        <p:spPr>
          <a:xfrm>
            <a:off x="3038774" y="5532369"/>
            <a:ext cx="5570756" cy="523220"/>
          </a:xfrm>
          <a:prstGeom prst="rect">
            <a:avLst/>
          </a:prstGeom>
          <a:noFill/>
        </p:spPr>
        <p:txBody>
          <a:bodyPr wrap="none" rtlCol="0">
            <a:prstTxWarp prst="textChevron">
              <a:avLst/>
            </a:prstTxWarp>
            <a:spAutoFit/>
          </a:bodyPr>
          <a:lstStyle/>
          <a:p>
            <a:r>
              <a:rPr kumimoji="1" lang="ja-JP" altLang="en-US" sz="2800" b="1" dirty="0">
                <a:ln>
                  <a:solidFill>
                    <a:schemeClr val="accent6"/>
                  </a:solidFill>
                </a:ln>
                <a:solidFill>
                  <a:srgbClr val="FFFF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ご協力ありがとうございました！</a:t>
            </a: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FE011BA-AE90-7D59-4807-4F5D89150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C9FECBC9-DA31-56AE-3186-82F0089C0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30794046"/>
      </p:ext>
    </p:extLst>
  </p:cSld>
  <p:clrMapOvr>
    <a:masterClrMapping/>
  </p:clrMapOvr>
  <p:transition spd="slow" advTm="728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BAFDAB4-5574-21D4-162F-369564B72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4800" b="1" dirty="0"/>
              <a:t>アンケートの内容</a:t>
            </a:r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D339CD61-77CB-496F-5625-805736EFC62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9655724"/>
              </p:ext>
            </p:extLst>
          </p:nvPr>
        </p:nvGraphicFramePr>
        <p:xfrm>
          <a:off x="677334" y="1728788"/>
          <a:ext cx="11298238" cy="3291840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1514619">
                  <a:extLst>
                    <a:ext uri="{9D8B030D-6E8A-4147-A177-3AD203B41FA5}">
                      <a16:colId xmlns:a16="http://schemas.microsoft.com/office/drawing/2014/main" val="1565950815"/>
                    </a:ext>
                  </a:extLst>
                </a:gridCol>
                <a:gridCol w="6017539">
                  <a:extLst>
                    <a:ext uri="{9D8B030D-6E8A-4147-A177-3AD203B41FA5}">
                      <a16:colId xmlns:a16="http://schemas.microsoft.com/office/drawing/2014/main" val="3878387738"/>
                    </a:ext>
                  </a:extLst>
                </a:gridCol>
                <a:gridCol w="3766080">
                  <a:extLst>
                    <a:ext uri="{9D8B030D-6E8A-4147-A177-3AD203B41FA5}">
                      <a16:colId xmlns:a16="http://schemas.microsoft.com/office/drawing/2014/main" val="41531153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番号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質問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回答欄</a:t>
                      </a:r>
                      <a:endParaRPr kumimoji="1" lang="en-US" altLang="ja-JP" sz="2400" dirty="0"/>
                    </a:p>
                  </a:txBody>
                  <a:tcPr marL="74751" marR="74751"/>
                </a:tc>
                <a:extLst>
                  <a:ext uri="{0D108BD9-81ED-4DB2-BD59-A6C34878D82A}">
                    <a16:rowId xmlns:a16="http://schemas.microsoft.com/office/drawing/2014/main" val="31885833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質問</a:t>
                      </a:r>
                      <a:r>
                        <a:rPr kumimoji="1" lang="en-US" altLang="ja-JP" sz="2400" dirty="0"/>
                        <a:t>1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あなたはキャンパス内で野生動物を目撃したことがありますか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はい・いいえ</a:t>
                      </a:r>
                    </a:p>
                  </a:txBody>
                  <a:tcPr marL="74751" marR="74751"/>
                </a:tc>
                <a:extLst>
                  <a:ext uri="{0D108BD9-81ED-4DB2-BD59-A6C34878D82A}">
                    <a16:rowId xmlns:a16="http://schemas.microsoft.com/office/drawing/2014/main" val="41399628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質問</a:t>
                      </a:r>
                      <a:r>
                        <a:rPr kumimoji="1" lang="en-US" altLang="ja-JP" sz="2400" dirty="0"/>
                        <a:t>2</a:t>
                      </a:r>
                      <a:endParaRPr kumimoji="1" lang="ja-JP" altLang="en-US" sz="2400" dirty="0"/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（設問１で「はい」と回答した場合）</a:t>
                      </a:r>
                    </a:p>
                    <a:p>
                      <a:r>
                        <a:rPr kumimoji="1" lang="ja-JP" altLang="en-US" sz="2400" dirty="0"/>
                        <a:t>それはどの建物の近くでしたか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１号館・２号館・３号館・図書館・事務棟・その他</a:t>
                      </a:r>
                    </a:p>
                  </a:txBody>
                  <a:tcPr marL="74751" marR="74751"/>
                </a:tc>
                <a:extLst>
                  <a:ext uri="{0D108BD9-81ED-4DB2-BD59-A6C34878D82A}">
                    <a16:rowId xmlns:a16="http://schemas.microsoft.com/office/drawing/2014/main" val="40089915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質問</a:t>
                      </a:r>
                      <a:r>
                        <a:rPr kumimoji="1" lang="en-US" altLang="ja-JP" sz="2400" dirty="0"/>
                        <a:t>3</a:t>
                      </a:r>
                      <a:endParaRPr kumimoji="1" lang="ja-JP" altLang="en-US" sz="2400" dirty="0"/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（設問１で「はい」と回答した場合）</a:t>
                      </a:r>
                    </a:p>
                    <a:p>
                      <a:r>
                        <a:rPr kumimoji="1" lang="ja-JP" altLang="en-US" sz="2400" dirty="0"/>
                        <a:t>その動物は何でしたか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400" dirty="0"/>
                        <a:t>自由記述</a:t>
                      </a:r>
                      <a:endParaRPr kumimoji="1" lang="en-US" altLang="ja-JP" sz="2400" dirty="0"/>
                    </a:p>
                  </a:txBody>
                  <a:tcPr marL="74751" marR="74751"/>
                </a:tc>
                <a:extLst>
                  <a:ext uri="{0D108BD9-81ED-4DB2-BD59-A6C34878D82A}">
                    <a16:rowId xmlns:a16="http://schemas.microsoft.com/office/drawing/2014/main" val="962095821"/>
                  </a:ext>
                </a:extLst>
              </a:tr>
            </a:tbl>
          </a:graphicData>
        </a:graphic>
      </p:graphicFrame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9909E7F-A93B-C484-2EA5-2685B5E4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3B9E6EC-2597-73F9-D86B-4835C714E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0722197"/>
      </p:ext>
    </p:extLst>
  </p:cSld>
  <p:clrMapOvr>
    <a:masterClrMapping/>
  </p:clrMapOvr>
  <p:transition spd="slow" advTm="353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7CB44B0-6E80-D44A-DE86-4ECF6EEDE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ja-JP" altLang="en-US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アンケート回答</a:t>
            </a:r>
            <a:b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3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設問</a:t>
            </a:r>
            <a:r>
              <a:rPr kumimoji="1" lang="en-US" altLang="ja-JP" sz="3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3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「キャンパス内で野生動物を目撃したことがありますか」</a:t>
            </a:r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6" name="コンテンツ プレースホルダー 5">
            <a:extLst>
              <a:ext uri="{FF2B5EF4-FFF2-40B4-BE49-F238E27FC236}">
                <a16:creationId xmlns:a16="http://schemas.microsoft.com/office/drawing/2014/main" id="{8C84C6E2-172A-CEAC-E467-1D16146BC8D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4263449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5305D3B7-F6EF-4B9D-7D4A-16A8F454C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B8755386-D646-9C71-4627-FE4DE5A39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8586626"/>
      </p:ext>
    </p:extLst>
  </p:cSld>
  <p:clrMapOvr>
    <a:masterClrMapping/>
  </p:clrMapOvr>
  <p:transition spd="slow" advTm="419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2F72681-1C6A-58A6-F025-BE0C7AD90B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アンケート回答</a:t>
            </a:r>
            <a:b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設問</a:t>
            </a:r>
            <a:r>
              <a:rPr kumimoji="1"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「それはどの建物の近くでしたか」</a:t>
            </a:r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9" name="コンテンツ プレースホルダー 8">
            <a:extLst>
              <a:ext uri="{FF2B5EF4-FFF2-40B4-BE49-F238E27FC236}">
                <a16:creationId xmlns:a16="http://schemas.microsoft.com/office/drawing/2014/main" id="{4F6EDAAB-589E-CA5E-0738-9B86AC636F7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5504708"/>
              </p:ext>
            </p:extLst>
          </p:nvPr>
        </p:nvGraphicFramePr>
        <p:xfrm>
          <a:off x="675832" y="1612900"/>
          <a:ext cx="8077200" cy="47116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4" name="図 3" descr="フェンスの中にいる犬&#10;&#10;AI 生成コンテンツは誤りを含む可能性があります。">
            <a:extLst>
              <a:ext uri="{FF2B5EF4-FFF2-40B4-BE49-F238E27FC236}">
                <a16:creationId xmlns:a16="http://schemas.microsoft.com/office/drawing/2014/main" id="{160FA57A-CEF2-B030-2CA2-91D42C4D1B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9453" b="68178" l="21630" r="61581">
                        <a14:foregroundMark x1="35938" y1="67484" x2="37806" y2="68178"/>
                        <a14:backgroundMark x1="45864" y1="62541" x2="50582" y2="59845"/>
                        <a14:backgroundMark x1="58487" y1="54943" x2="59988" y2="54943"/>
                        <a14:backgroundMark x1="59161" y1="51552" x2="59314" y2="38317"/>
                        <a14:backgroundMark x1="58150" y1="33824" x2="58303" y2="31168"/>
                        <a14:backgroundMark x1="57629" y1="32067" x2="57629" y2="32067"/>
                        <a14:backgroundMark x1="57475" y1="33170" x2="57475" y2="331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6" t="24870" r="33418" b="29092"/>
          <a:stretch>
            <a:fillRect/>
          </a:stretch>
        </p:blipFill>
        <p:spPr>
          <a:xfrm rot="5400000">
            <a:off x="8309279" y="2998469"/>
            <a:ext cx="3932251" cy="2720009"/>
          </a:xfrm>
          <a:prstGeom prst="rect">
            <a:avLst/>
          </a:prstGeom>
        </p:spPr>
      </p:pic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24D7660-947E-05A6-2152-03B1422B7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5714A49-D64B-A20E-A5F9-5AEB22765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7</a:t>
            </a:fld>
            <a:endParaRPr kumimoji="1" lang="ja-JP" altLang="en-US"/>
          </a:p>
        </p:txBody>
      </p:sp>
      <p:sp>
        <p:nvSpPr>
          <p:cNvPr id="3" name="角丸四角形吹き出し 6">
            <a:extLst>
              <a:ext uri="{FF2B5EF4-FFF2-40B4-BE49-F238E27FC236}">
                <a16:creationId xmlns:a16="http://schemas.microsoft.com/office/drawing/2014/main" id="{7CB4AF70-8384-4924-5EFD-E464C1C3C02F}"/>
              </a:ext>
            </a:extLst>
          </p:cNvPr>
          <p:cNvSpPr/>
          <p:nvPr/>
        </p:nvSpPr>
        <p:spPr>
          <a:xfrm>
            <a:off x="9076266" y="2122322"/>
            <a:ext cx="2607013" cy="749030"/>
          </a:xfrm>
          <a:prstGeom prst="wedgeRoundRectCallout">
            <a:avLst>
              <a:gd name="adj1" fmla="val -32729"/>
              <a:gd name="adj2" fmla="val 96179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2</a:t>
            </a:r>
            <a:r>
              <a:rPr kumimoji="1" lang="ja-JP" altLang="en-US" dirty="0"/>
              <a:t>号館や</a:t>
            </a:r>
            <a:r>
              <a:rPr kumimoji="1" lang="en-US" altLang="ja-JP" dirty="0"/>
              <a:t>3</a:t>
            </a:r>
            <a:r>
              <a:rPr kumimoji="1" lang="ja-JP" altLang="en-US" dirty="0"/>
              <a:t>号館の近くの</a:t>
            </a:r>
            <a:endParaRPr kumimoji="1" lang="en-US" altLang="ja-JP" dirty="0"/>
          </a:p>
          <a:p>
            <a:pPr algn="ctr"/>
            <a:r>
              <a:rPr kumimoji="1" lang="ja-JP" altLang="en-US" dirty="0"/>
              <a:t>発見報告が多い！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67904397"/>
      </p:ext>
    </p:extLst>
  </p:cSld>
  <p:clrMapOvr>
    <a:masterClrMapping/>
  </p:clrMapOvr>
  <p:transition spd="slow" advTm="14688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 uiExpand="1">
        <p:bldSub>
          <a:bldChart bld="category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6BAA65-9B3A-D935-9CE6-92ED67DCC3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ja-JP" altLang="en-US" sz="3200" b="1" noProof="0" dirty="0"/>
              <a:t>アンケート回答</a:t>
            </a:r>
            <a:br>
              <a:rPr lang="ja-JP" altLang="en-US" noProof="0" dirty="0"/>
            </a:br>
            <a:r>
              <a:rPr lang="ja-JP" altLang="en-US" sz="2800" noProof="0" dirty="0"/>
              <a:t>設問</a:t>
            </a:r>
            <a:r>
              <a:rPr lang="en-US" altLang="ja-JP" sz="2800" noProof="0" dirty="0"/>
              <a:t>3</a:t>
            </a:r>
            <a:r>
              <a:rPr lang="ja-JP" altLang="en-US" sz="2800" noProof="0" dirty="0"/>
              <a:t>「その動物は何でしたか」</a:t>
            </a:r>
            <a:endParaRPr lang="ja-JP" altLang="en-US" dirty="0"/>
          </a:p>
        </p:txBody>
      </p:sp>
      <p:graphicFrame>
        <p:nvGraphicFramePr>
          <p:cNvPr id="6" name="コンテンツ プレースホルダー 5">
            <a:extLst>
              <a:ext uri="{FF2B5EF4-FFF2-40B4-BE49-F238E27FC236}">
                <a16:creationId xmlns:a16="http://schemas.microsoft.com/office/drawing/2014/main" id="{665E6455-D3B6-50FC-C287-0CFEF0E5BE3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5580960"/>
              </p:ext>
            </p:extLst>
          </p:nvPr>
        </p:nvGraphicFramePr>
        <p:xfrm>
          <a:off x="677862" y="1638321"/>
          <a:ext cx="8504238" cy="37573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17A8BBE-4DB1-B189-7586-CED56F890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</p:spPr>
        <p:txBody>
          <a:bodyPr/>
          <a:lstStyle/>
          <a:p>
            <a:r>
              <a:rPr lang="ja-JP" altLang="en-US"/>
              <a:t>フィールドワーク演習</a:t>
            </a:r>
            <a:r>
              <a:rPr lang="en-US" altLang="ja-JP"/>
              <a:t>1</a:t>
            </a:r>
            <a:endParaRPr lang="ja-JP" altLang="en-US"/>
          </a:p>
        </p:txBody>
      </p:sp>
      <p:sp>
        <p:nvSpPr>
          <p:cNvPr id="8" name="スライド番号プレースホルダー 7">
            <a:extLst>
              <a:ext uri="{FF2B5EF4-FFF2-40B4-BE49-F238E27FC236}">
                <a16:creationId xmlns:a16="http://schemas.microsoft.com/office/drawing/2014/main" id="{4C6EABBA-FDCC-749D-7947-7BE4F55E4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</p:spPr>
        <p:txBody>
          <a:bodyPr/>
          <a:lstStyle/>
          <a:p>
            <a:fld id="{0E9E520F-82E0-4CDC-A990-89B7B12B4D24}" type="slidenum">
              <a:rPr lang="ja-JP" altLang="en-US" smtClean="0"/>
              <a:pPr/>
              <a:t>8</a:t>
            </a:fld>
            <a:endParaRPr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D979B4B-3CB0-693E-51C2-55CAE9A6A542}"/>
              </a:ext>
            </a:extLst>
          </p:cNvPr>
          <p:cNvSpPr txBox="1"/>
          <p:nvPr/>
        </p:nvSpPr>
        <p:spPr>
          <a:xfrm>
            <a:off x="635817" y="5395694"/>
            <a:ext cx="4154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・目撃数としてはネコが圧倒的多数</a:t>
            </a:r>
            <a:endParaRPr lang="en-US" altLang="ja-JP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・少数だがハクビシンとの回答もあり</a:t>
            </a:r>
            <a:endParaRPr kumimoji="1" lang="en-US" altLang="ja-JP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86627711"/>
      </p:ext>
    </p:extLst>
  </p:cSld>
  <p:clrMapOvr>
    <a:masterClrMapping/>
  </p:clrMapOvr>
  <p:transition spd="slow" advTm="634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5B1A647-A065-663F-3CE6-BF458D12B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9330266" cy="1320800"/>
          </a:xfrm>
        </p:spPr>
        <p:txBody>
          <a:bodyPr>
            <a:normAutofit/>
          </a:bodyPr>
          <a:lstStyle/>
          <a:p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参考：令和</a:t>
            </a:r>
            <a:r>
              <a:rPr kumimoji="1"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年度狩猟者登録を受けた者による捕獲鳥獣数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7" name="コンテンツ プレースホルダー 6">
            <a:extLst>
              <a:ext uri="{FF2B5EF4-FFF2-40B4-BE49-F238E27FC236}">
                <a16:creationId xmlns:a16="http://schemas.microsoft.com/office/drawing/2014/main" id="{691DE076-7AB8-2342-5198-8EBAED9C11D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448078"/>
              </p:ext>
            </p:extLst>
          </p:nvPr>
        </p:nvGraphicFramePr>
        <p:xfrm>
          <a:off x="677862" y="1016000"/>
          <a:ext cx="10256837" cy="50253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73F5E9F-E7D3-50B2-FD41-D3F1637E6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90E42ED-08C1-B540-E930-8B143BCAD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155858"/>
      </p:ext>
    </p:extLst>
  </p:cSld>
  <p:clrMapOvr>
    <a:masterClrMapping/>
  </p:clrMapOvr>
  <p:transition spd="slow" advTm="608">
    <p:push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8|0.7|1.2|1.5|3.5|2.5|1.6"/>
</p:tagLst>
</file>

<file path=ppt/theme/theme1.xml><?xml version="1.0" encoding="utf-8"?>
<a:theme xmlns:a="http://schemas.openxmlformats.org/drawingml/2006/main" name="ファセッ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ファセット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8553</TotalTime>
  <Words>491</Words>
  <Application>Microsoft Office PowerPoint</Application>
  <PresentationFormat>ワイド画面</PresentationFormat>
  <Paragraphs>92</Paragraphs>
  <Slides>11</Slides>
  <Notes>11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18" baseType="lpstr">
      <vt:lpstr>メイリオ</vt:lpstr>
      <vt:lpstr>游ゴシック</vt:lpstr>
      <vt:lpstr>Arial</vt:lpstr>
      <vt:lpstr>Century Gothic</vt:lpstr>
      <vt:lpstr>Wingdings</vt:lpstr>
      <vt:lpstr>Wingdings 3</vt:lpstr>
      <vt:lpstr>ファセット</vt:lpstr>
      <vt:lpstr>キャンパス周辺の 野生動物生息状況の調査</vt:lpstr>
      <vt:lpstr>目次</vt:lpstr>
      <vt:lpstr>調査の目的</vt:lpstr>
      <vt:lpstr>調査手順</vt:lpstr>
      <vt:lpstr>アンケートの内容</vt:lpstr>
      <vt:lpstr>アンケート回答 設問1「キャンパス内で野生動物を目撃したことがありますか」</vt:lpstr>
      <vt:lpstr>アンケート回答 設問2「それはどの建物の近くでしたか」</vt:lpstr>
      <vt:lpstr>アンケート回答 設問3「その動物は何でしたか」</vt:lpstr>
      <vt:lpstr>参考：令和2年度狩猟者登録を受けた者による捕獲鳥獣数</vt:lpstr>
      <vt:lpstr>実際の目撃例</vt:lpstr>
      <vt:lpstr>まとめと今後の課題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一郎 山田</dc:creator>
  <cp:lastModifiedBy>藤野　雄介（SBCr　&amp;IDEA編集部）</cp:lastModifiedBy>
  <cp:revision>9</cp:revision>
  <dcterms:created xsi:type="dcterms:W3CDTF">2025-07-31T07:42:05Z</dcterms:created>
  <dcterms:modified xsi:type="dcterms:W3CDTF">2025-10-20T08:13:33Z</dcterms:modified>
</cp:coreProperties>
</file>