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63" r:id="rId4"/>
    <p:sldId id="262" r:id="rId5"/>
    <p:sldId id="261" r:id="rId6"/>
    <p:sldId id="26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60" autoAdjust="0"/>
    <p:restoredTop sz="94634" autoAdjust="0"/>
  </p:normalViewPr>
  <p:slideViewPr>
    <p:cSldViewPr snapToGrid="0">
      <p:cViewPr varScale="1">
        <p:scale>
          <a:sx n="152" d="100"/>
          <a:sy n="152" d="100"/>
        </p:scale>
        <p:origin x="180" y="1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890657689527946E-2"/>
          <c:y val="5.21561413983469E-2"/>
          <c:w val="0.88604654037810493"/>
          <c:h val="0.792756848583125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部員数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17-4E6B-A743-BD87B9999DD1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917-4E6B-A743-BD87B9999DD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2018年</c:v>
                </c:pt>
                <c:pt idx="1">
                  <c:v>……</c:v>
                </c:pt>
                <c:pt idx="2">
                  <c:v>2022年度</c:v>
                </c:pt>
                <c:pt idx="3">
                  <c:v>2023年度</c:v>
                </c:pt>
                <c:pt idx="4">
                  <c:v>2024年度</c:v>
                </c:pt>
                <c:pt idx="5">
                  <c:v>2025年度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102</c:v>
                </c:pt>
                <c:pt idx="2">
                  <c:v>35</c:v>
                </c:pt>
                <c:pt idx="3">
                  <c:v>52</c:v>
                </c:pt>
                <c:pt idx="4">
                  <c:v>72</c:v>
                </c:pt>
                <c:pt idx="5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917-4E6B-A743-BD87B9999D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631564064"/>
        <c:axId val="729631807"/>
      </c:barChart>
      <c:catAx>
        <c:axId val="163156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rgbClr val="EE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29631807"/>
        <c:crosses val="autoZero"/>
        <c:auto val="1"/>
        <c:lblAlgn val="ctr"/>
        <c:lblOffset val="100"/>
        <c:noMultiLvlLbl val="0"/>
      </c:catAx>
      <c:valAx>
        <c:axId val="729631807"/>
        <c:scaling>
          <c:orientation val="minMax"/>
        </c:scaling>
        <c:delete val="0"/>
        <c:axPos val="l"/>
        <c:majorGridlines>
          <c:spPr>
            <a:ln w="25400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2700">
            <a:solidFill>
              <a:srgbClr val="EE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63156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 b="1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b="1" cap="all" baseline="0">
                <a:solidFill>
                  <a:schemeClr val="tx2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67447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91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200"/>
            </a:lvl1pPr>
            <a:lvl2pPr>
              <a:defRPr sz="3200"/>
            </a:lvl2pPr>
            <a:lvl3pPr>
              <a:defRPr sz="2800"/>
            </a:lvl3pPr>
            <a:lvl4pPr>
              <a:defRPr sz="2800"/>
            </a:lvl4pPr>
            <a:lvl5pPr>
              <a:defRPr sz="2400"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045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59706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076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711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140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338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7955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8243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441642"/>
            <a:ext cx="9601200" cy="3425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グラフィックス 9" descr="さくら 単色塗りつぶし">
            <a:extLst>
              <a:ext uri="{FF2B5EF4-FFF2-40B4-BE49-F238E27FC236}">
                <a16:creationId xmlns:a16="http://schemas.microsoft.com/office/drawing/2014/main" id="{5980D6DE-06DA-72BC-4DE5-20A5F7D78FC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860833" y="4416358"/>
            <a:ext cx="1919133" cy="191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887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kumimoji="1" sz="44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kumimoji="1" sz="32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32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2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2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2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E8868A-43AE-2717-6AC0-F4D645F216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大学生活</a:t>
            </a:r>
            <a:br>
              <a:rPr lang="en-US" altLang="ja-JP" dirty="0"/>
            </a:br>
            <a:r>
              <a:rPr lang="ja-JP" altLang="en-US" dirty="0"/>
              <a:t>オリエンテーション</a:t>
            </a:r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65A2438D-5C5D-EDEA-7740-761A50E9CF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8568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09A828-9109-7C5A-E0F0-6071EDB91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オリエンテーションの主要テーマ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7FBCC0A-FCA2-C9EE-E891-D79E687A2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pPr lvl="0"/>
            <a:r>
              <a:rPr lang="ja-JP" altLang="en-US" dirty="0"/>
              <a:t>大学の概要とキャンパスの紹介</a:t>
            </a:r>
            <a:endParaRPr lang="en-US" altLang="ja-JP" dirty="0"/>
          </a:p>
          <a:p>
            <a:pPr lvl="0"/>
            <a:r>
              <a:rPr lang="ja-JP" altLang="en-US" dirty="0"/>
              <a:t>学業と履修登録の基本</a:t>
            </a:r>
            <a:endParaRPr lang="en-US" altLang="ja-JP" dirty="0"/>
          </a:p>
          <a:p>
            <a:pPr lvl="0"/>
            <a:r>
              <a:rPr lang="ja-JP" altLang="en-US" dirty="0"/>
              <a:t>学生生活の充実に向けて</a:t>
            </a:r>
            <a:endParaRPr lang="en-US" altLang="ja-JP" dirty="0"/>
          </a:p>
          <a:p>
            <a:pPr lvl="0"/>
            <a:r>
              <a:rPr lang="ja-JP" altLang="en-US" dirty="0"/>
              <a:t>生活サポートと安全対策</a:t>
            </a:r>
          </a:p>
        </p:txBody>
      </p:sp>
    </p:spTree>
    <p:extLst>
      <p:ext uri="{BB962C8B-B14F-4D97-AF65-F5344CB8AC3E}">
        <p14:creationId xmlns:p14="http://schemas.microsoft.com/office/powerpoint/2010/main" val="1315115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2D6EE7-926C-EBFD-132C-6930C8664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大学の概要とキャンパスの紹介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1A5DD2-4B22-E43E-27D5-21AFE531E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pPr lvl="0"/>
            <a:r>
              <a:rPr lang="ja-JP" altLang="en-US" dirty="0"/>
              <a:t>大学の理念と特徴</a:t>
            </a:r>
            <a:endParaRPr lang="en-US" altLang="ja-JP" dirty="0"/>
          </a:p>
          <a:p>
            <a:pPr lvl="0"/>
            <a:r>
              <a:rPr lang="ja-JP" altLang="en-US" dirty="0"/>
              <a:t>主要施設とキャンパスマップ</a:t>
            </a:r>
          </a:p>
        </p:txBody>
      </p:sp>
    </p:spTree>
    <p:extLst>
      <p:ext uri="{BB962C8B-B14F-4D97-AF65-F5344CB8AC3E}">
        <p14:creationId xmlns:p14="http://schemas.microsoft.com/office/powerpoint/2010/main" val="266625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15B95A-E731-81E1-3632-1E542316B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学業と履修登録の基本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4CD399-A376-5656-4677-CA7797265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pPr lvl="0"/>
            <a:r>
              <a:rPr lang="ja-JP" altLang="en-US" dirty="0"/>
              <a:t>授業・単位制度の仕組み</a:t>
            </a:r>
            <a:endParaRPr lang="en-US" altLang="ja-JP" dirty="0"/>
          </a:p>
          <a:p>
            <a:pPr lvl="0"/>
            <a:r>
              <a:rPr lang="ja-JP" altLang="en-US" dirty="0"/>
              <a:t>履修登録の流れと注意点</a:t>
            </a:r>
          </a:p>
        </p:txBody>
      </p:sp>
    </p:spTree>
    <p:extLst>
      <p:ext uri="{BB962C8B-B14F-4D97-AF65-F5344CB8AC3E}">
        <p14:creationId xmlns:p14="http://schemas.microsoft.com/office/powerpoint/2010/main" val="674594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F963F6-3418-57B0-D4D9-809E6FC00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学生生活の充実に向けて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92E571A-9C89-EC18-5D5A-1C6566706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r>
              <a:rPr lang="ja-JP" altLang="en-US" dirty="0"/>
              <a:t>クラブ・サークル活動の参加方法</a:t>
            </a:r>
            <a:endParaRPr lang="en-US" altLang="ja-JP" dirty="0"/>
          </a:p>
          <a:p>
            <a:r>
              <a:rPr lang="ja-JP" altLang="en-US" dirty="0"/>
              <a:t>学内イベント・交流の機会</a:t>
            </a:r>
            <a:endParaRPr lang="en-US" altLang="ja-JP" dirty="0"/>
          </a:p>
          <a:p>
            <a:r>
              <a:rPr lang="ja-JP" altLang="en-US" dirty="0"/>
              <a:t>課外活動とボランティア体験</a:t>
            </a:r>
          </a:p>
        </p:txBody>
      </p:sp>
    </p:spTree>
    <p:extLst>
      <p:ext uri="{BB962C8B-B14F-4D97-AF65-F5344CB8AC3E}">
        <p14:creationId xmlns:p14="http://schemas.microsoft.com/office/powerpoint/2010/main" val="2280613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25083C-9258-3B77-E467-19EFF4843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サークル部員数の推移</a:t>
            </a:r>
            <a:endParaRPr kumimoji="1" lang="ja-JP" altLang="en-US" dirty="0"/>
          </a:p>
        </p:txBody>
      </p:sp>
      <p:graphicFrame>
        <p:nvGraphicFramePr>
          <p:cNvPr id="10" name="コンテンツ プレースホルダー 5">
            <a:extLst>
              <a:ext uri="{FF2B5EF4-FFF2-40B4-BE49-F238E27FC236}">
                <a16:creationId xmlns:a16="http://schemas.microsoft.com/office/drawing/2014/main" id="{FBCF2120-D600-EDDB-0AC5-1AEC14BC07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4393123"/>
              </p:ext>
            </p:extLst>
          </p:nvPr>
        </p:nvGraphicFramePr>
        <p:xfrm>
          <a:off x="1371600" y="2441575"/>
          <a:ext cx="9601200" cy="3425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吹き出し: 下矢印 10">
            <a:extLst>
              <a:ext uri="{FF2B5EF4-FFF2-40B4-BE49-F238E27FC236}">
                <a16:creationId xmlns:a16="http://schemas.microsoft.com/office/drawing/2014/main" id="{5D362F9E-4D7C-18F0-041D-720DF25EA556}"/>
              </a:ext>
            </a:extLst>
          </p:cNvPr>
          <p:cNvSpPr/>
          <p:nvPr/>
        </p:nvSpPr>
        <p:spPr>
          <a:xfrm>
            <a:off x="8565265" y="1315173"/>
            <a:ext cx="2639030" cy="1713053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2800" b="1" dirty="0">
                <a:solidFill>
                  <a:srgbClr val="002060"/>
                </a:solidFill>
              </a:rPr>
              <a:t>2018</a:t>
            </a:r>
            <a:r>
              <a:rPr kumimoji="1" lang="ja-JP" altLang="en-US" sz="2800" b="1" dirty="0">
                <a:solidFill>
                  <a:srgbClr val="002060"/>
                </a:solidFill>
              </a:rPr>
              <a:t>年の</a:t>
            </a:r>
            <a:endParaRPr kumimoji="1" lang="en-US" altLang="ja-JP" sz="2800" b="1" dirty="0">
              <a:solidFill>
                <a:srgbClr val="002060"/>
              </a:solidFill>
            </a:endParaRPr>
          </a:p>
          <a:p>
            <a:pPr algn="ctr"/>
            <a:r>
              <a:rPr kumimoji="1" lang="ja-JP" altLang="en-US" sz="2800" b="1" dirty="0">
                <a:solidFill>
                  <a:srgbClr val="002060"/>
                </a:solidFill>
              </a:rPr>
              <a:t>水準まで復帰</a:t>
            </a:r>
          </a:p>
        </p:txBody>
      </p:sp>
    </p:spTree>
    <p:extLst>
      <p:ext uri="{BB962C8B-B14F-4D97-AF65-F5344CB8AC3E}">
        <p14:creationId xmlns:p14="http://schemas.microsoft.com/office/powerpoint/2010/main" val="387961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heme/theme1.xml><?xml version="1.0" encoding="utf-8"?>
<a:theme xmlns:a="http://schemas.openxmlformats.org/drawingml/2006/main" name="トリミング">
  <a:themeElements>
    <a:clrScheme name="トリミング">
      <a:dk1>
        <a:sysClr val="windowText" lastClr="000000"/>
      </a:dk1>
      <a:lt1>
        <a:sysClr val="window" lastClr="FFFFFF"/>
      </a:lt1>
      <a:dk2>
        <a:srgbClr val="4A2318"/>
      </a:dk2>
      <a:lt2>
        <a:srgbClr val="EDECEB"/>
      </a:lt2>
      <a:accent1>
        <a:srgbClr val="F3C82E"/>
      </a:accent1>
      <a:accent2>
        <a:srgbClr val="A26176"/>
      </a:accent2>
      <a:accent3>
        <a:srgbClr val="74A94E"/>
      </a:accent3>
      <a:accent4>
        <a:srgbClr val="188E8D"/>
      </a:accent4>
      <a:accent5>
        <a:srgbClr val="EE913A"/>
      </a:accent5>
      <a:accent6>
        <a:srgbClr val="DF5D4A"/>
      </a:accent6>
      <a:hlink>
        <a:srgbClr val="188E8D"/>
      </a:hlink>
      <a:folHlink>
        <a:srgbClr val="A26176"/>
      </a:folHlink>
    </a:clrScheme>
    <a:fontScheme name="トリミング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トリミン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D7AA1D6E-F3E9-4763-A3BC-84DF2E02F6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TM10001105[[fn=トリミング]]</Template>
  <TotalTime>17</TotalTime>
  <Words>100</Words>
  <Application>Microsoft Office PowerPoint</Application>
  <PresentationFormat>ワイド画面</PresentationFormat>
  <Paragraphs>19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Franklin Gothic Book</vt:lpstr>
      <vt:lpstr>トリミング</vt:lpstr>
      <vt:lpstr>大学生活 オリエンテーション</vt:lpstr>
      <vt:lpstr>オリエンテーションの主要テーマ</vt:lpstr>
      <vt:lpstr>大学の概要とキャンパスの紹介</vt:lpstr>
      <vt:lpstr>学業と履修登録の基本</vt:lpstr>
      <vt:lpstr>学生生活の充実に向けて</vt:lpstr>
      <vt:lpstr>サークル部員数の推移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藤野　雄介（SBCr　&amp;IDEA編集部）</cp:lastModifiedBy>
  <cp:revision>6</cp:revision>
  <dcterms:created xsi:type="dcterms:W3CDTF">2025-08-25T11:54:18Z</dcterms:created>
  <dcterms:modified xsi:type="dcterms:W3CDTF">2025-09-26T10:12:32Z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2025-08-25T11:57:47Z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2137f625-9244-4a9d-98e2-326d9f92bd91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</Properties>
</file>