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40EE0D-0ABE-F3CA-C268-C661C0170195}" name="大津 雄一郎" initials="大津" userId="大津 雄一郎" providerId="None"/>
  <p188:author id="{D4A45038-9981-525C-482F-ED96E938C419}" name="Shibato Yuya" initials="SY" userId="Shibato Yuy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755" autoAdjust="0"/>
  </p:normalViewPr>
  <p:slideViewPr>
    <p:cSldViewPr snapToGrid="0">
      <p:cViewPr varScale="1">
        <p:scale>
          <a:sx n="79" d="100"/>
          <a:sy n="79" d="100"/>
        </p:scale>
        <p:origin x="180" y="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512719873359646"/>
          <c:y val="0.44010658938944519"/>
          <c:w val="8.3651454251544161E-2"/>
          <c:h val="0.13780746666762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3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5.5363948944494291E-2"/>
          <c:y val="8.1140635126377175E-2"/>
          <c:w val="0.93101586775728229"/>
          <c:h val="0.6697242818724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3772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5016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813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79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近年、大学構内で野生動物の目撃が増加しており、糞害や感染症のリスクも懸念されています。そこで、対策の必要性を判断するために、まずは生息状況を正確に調査することが重要です。もし大学内に定着している場合は、大学事務所と連携して対応を検討します。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66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5854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35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404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4654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180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6803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2689" y="5153221"/>
            <a:ext cx="1611313" cy="441325"/>
          </a:xfrm>
        </p:spPr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2522F8-3F48-F191-D702-066B8DBE5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3211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まとめと今後の課題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7003E-7C88-59E0-0650-B3920777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9279466" cy="3880773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実地調査の結果、ネコを数匹</a:t>
            </a:r>
            <a:r>
              <a:rPr lang="ja-JP" altLang="en-US" sz="2800" dirty="0"/>
              <a:t>確認できたが多数というほどではなかった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アンケートにあったハクビシンは発見されなかった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目撃されたネコが学内に住み着いていないか調査が必要</a:t>
            </a:r>
            <a:endParaRPr kumimoji="1" lang="en-US" altLang="ja-JP" sz="2800" dirty="0"/>
          </a:p>
          <a:p>
            <a:r>
              <a:rPr lang="ja-JP" altLang="en-US" sz="2800" dirty="0"/>
              <a:t>倉庫など学生が立ち入れないエリアの調査が必要な場合、</a:t>
            </a:r>
            <a:r>
              <a:rPr kumimoji="1" lang="ja-JP" altLang="en-US" sz="2800" dirty="0"/>
              <a:t>大学事務所と相談</a:t>
            </a:r>
            <a:endParaRPr kumimoji="1" lang="en-US" altLang="ja-JP" sz="2800" dirty="0"/>
          </a:p>
          <a:p>
            <a:endParaRPr kumimoji="1" lang="en-US" altLang="ja-JP" sz="2800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EC3D6DD-EDF4-60DC-047E-30E63B233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43FE0A-8AE3-1F78-868C-1FD105B0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A517-D1FC-C04C-BC46-0AE415AB54C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16257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/>
      </p:transition>
    </mc:Choice>
    <mc:Fallback xmlns="">
      <p:transition spd="slow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923866" cy="388077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2800" dirty="0"/>
              <a:t>近年、大学構内にて野生動物の目撃が相次いでいる</a:t>
            </a:r>
            <a:endParaRPr kumimoji="1" lang="en-US" altLang="ja-JP" sz="28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28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28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2800" dirty="0"/>
              <a:t>大学内に住み着いている場合、大学事務所に連携</a:t>
            </a:r>
            <a:endParaRPr lang="en-US" altLang="ja-JP" sz="28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B2DFE88D-32E1-1188-0978-ACE43EE75539}"/>
              </a:ext>
            </a:extLst>
          </p:cNvPr>
          <p:cNvGrpSpPr/>
          <p:nvPr/>
        </p:nvGrpSpPr>
        <p:grpSpPr>
          <a:xfrm>
            <a:off x="838200" y="1513881"/>
            <a:ext cx="11115306" cy="925512"/>
            <a:chOff x="838200" y="1513881"/>
            <a:chExt cx="11115306" cy="925512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F2AA5C5-93D0-7E0E-2213-575186EB677B}"/>
                </a:ext>
              </a:extLst>
            </p:cNvPr>
            <p:cNvSpPr/>
            <p:nvPr/>
          </p:nvSpPr>
          <p:spPr>
            <a:xfrm>
              <a:off x="838200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アンケートの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実施</a:t>
              </a:r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00A24C95-8392-EBCB-9E12-993BC9A6A6B6}"/>
                </a:ext>
              </a:extLst>
            </p:cNvPr>
            <p:cNvSpPr/>
            <p:nvPr/>
          </p:nvSpPr>
          <p:spPr>
            <a:xfrm>
              <a:off x="5265554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回答内容の分析</a:t>
              </a:r>
            </a:p>
          </p:txBody>
        </p: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CD90C88D-2621-13F4-D497-1B862355FFA0}"/>
                </a:ext>
              </a:extLst>
            </p:cNvPr>
            <p:cNvSpPr/>
            <p:nvPr/>
          </p:nvSpPr>
          <p:spPr>
            <a:xfrm>
              <a:off x="9692906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実地調査</a:t>
              </a:r>
            </a:p>
          </p:txBody>
        </p:sp>
        <p:sp>
          <p:nvSpPr>
            <p:cNvPr id="10" name="右矢印 10">
              <a:extLst>
                <a:ext uri="{FF2B5EF4-FFF2-40B4-BE49-F238E27FC236}">
                  <a16:creationId xmlns:a16="http://schemas.microsoft.com/office/drawing/2014/main" id="{44F3297E-20D4-5C14-F2A9-44EBEDC4D930}"/>
                </a:ext>
              </a:extLst>
            </p:cNvPr>
            <p:cNvSpPr/>
            <p:nvPr/>
          </p:nvSpPr>
          <p:spPr>
            <a:xfrm>
              <a:off x="3739080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1" name="右矢印 10">
              <a:extLst>
                <a:ext uri="{FF2B5EF4-FFF2-40B4-BE49-F238E27FC236}">
                  <a16:creationId xmlns:a16="http://schemas.microsoft.com/office/drawing/2014/main" id="{B3B72391-A465-8D50-E0E0-9F77F1DB7995}"/>
                </a:ext>
              </a:extLst>
            </p:cNvPr>
            <p:cNvSpPr/>
            <p:nvPr/>
          </p:nvSpPr>
          <p:spPr>
            <a:xfrm>
              <a:off x="8166433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C9C57F7-6C32-E17E-DA96-0A2C114A6C65}"/>
              </a:ext>
            </a:extLst>
          </p:cNvPr>
          <p:cNvGrpSpPr/>
          <p:nvPr/>
        </p:nvGrpSpPr>
        <p:grpSpPr>
          <a:xfrm>
            <a:off x="838200" y="3156040"/>
            <a:ext cx="11115306" cy="2074268"/>
            <a:chOff x="838200" y="3156040"/>
            <a:chExt cx="11115306" cy="2074268"/>
          </a:xfrm>
        </p:grpSpPr>
        <p:sp>
          <p:nvSpPr>
            <p:cNvPr id="12" name="タイトル 1">
              <a:extLst>
                <a:ext uri="{FF2B5EF4-FFF2-40B4-BE49-F238E27FC236}">
                  <a16:creationId xmlns:a16="http://schemas.microsoft.com/office/drawing/2014/main" id="{E07ABF11-018C-E65A-E135-47DA5A756923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3156040"/>
              <a:ext cx="10515600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3600" b="1" dirty="0"/>
                <a:t>アンケートの実施手順</a:t>
              </a:r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62245368-B84E-0F63-9E45-7021BA25FA98}"/>
                </a:ext>
              </a:extLst>
            </p:cNvPr>
            <p:cNvSpPr/>
            <p:nvPr/>
          </p:nvSpPr>
          <p:spPr>
            <a:xfrm>
              <a:off x="838200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回答項目の作成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EF0170EE-1BFC-2888-2D4A-65A53F928EE2}"/>
                </a:ext>
              </a:extLst>
            </p:cNvPr>
            <p:cNvSpPr/>
            <p:nvPr/>
          </p:nvSpPr>
          <p:spPr>
            <a:xfrm>
              <a:off x="5265554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調査用紙の配布</a:t>
              </a:r>
            </a:p>
          </p:txBody>
        </p:sp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B26DB5D0-1303-2219-095F-A4044A05B0AC}"/>
                </a:ext>
              </a:extLst>
            </p:cNvPr>
            <p:cNvSpPr/>
            <p:nvPr/>
          </p:nvSpPr>
          <p:spPr>
            <a:xfrm>
              <a:off x="9692906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用紙の回収・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回答の分析</a:t>
              </a:r>
            </a:p>
          </p:txBody>
        </p:sp>
        <p:sp>
          <p:nvSpPr>
            <p:cNvPr id="16" name="右矢印 10">
              <a:extLst>
                <a:ext uri="{FF2B5EF4-FFF2-40B4-BE49-F238E27FC236}">
                  <a16:creationId xmlns:a16="http://schemas.microsoft.com/office/drawing/2014/main" id="{EA83F0CF-0BE9-71AA-C7CC-9FE7313F1985}"/>
                </a:ext>
              </a:extLst>
            </p:cNvPr>
            <p:cNvSpPr/>
            <p:nvPr/>
          </p:nvSpPr>
          <p:spPr>
            <a:xfrm>
              <a:off x="3739080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7" name="右矢印 10">
              <a:extLst>
                <a:ext uri="{FF2B5EF4-FFF2-40B4-BE49-F238E27FC236}">
                  <a16:creationId xmlns:a16="http://schemas.microsoft.com/office/drawing/2014/main" id="{4A3ACE86-475E-B8E6-82D9-F21269167197}"/>
                </a:ext>
              </a:extLst>
            </p:cNvPr>
            <p:cNvSpPr/>
            <p:nvPr/>
          </p:nvSpPr>
          <p:spPr>
            <a:xfrm>
              <a:off x="8166433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3038774" y="5532369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55724"/>
              </p:ext>
            </p:extLst>
          </p:nvPr>
        </p:nvGraphicFramePr>
        <p:xfrm>
          <a:off x="677334" y="1728788"/>
          <a:ext cx="11298238" cy="32918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514619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601753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766080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回答欄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2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3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自由記述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26344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504708"/>
              </p:ext>
            </p:extLst>
          </p:nvPr>
        </p:nvGraphicFramePr>
        <p:xfrm>
          <a:off x="675832" y="1612900"/>
          <a:ext cx="8077200" cy="4711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角丸四角形吹き出し 6">
            <a:extLst>
              <a:ext uri="{FF2B5EF4-FFF2-40B4-BE49-F238E27FC236}">
                <a16:creationId xmlns:a16="http://schemas.microsoft.com/office/drawing/2014/main" id="{7CB4AF70-8384-4924-5EFD-E464C1C3C02F}"/>
              </a:ext>
            </a:extLst>
          </p:cNvPr>
          <p:cNvSpPr/>
          <p:nvPr/>
        </p:nvSpPr>
        <p:spPr>
          <a:xfrm>
            <a:off x="9076266" y="2122322"/>
            <a:ext cx="2607013" cy="749030"/>
          </a:xfrm>
          <a:prstGeom prst="wedgeRoundRectCallout">
            <a:avLst>
              <a:gd name="adj1" fmla="val -32729"/>
              <a:gd name="adj2" fmla="val 9617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号館や</a:t>
            </a:r>
            <a:r>
              <a:rPr kumimoji="1" lang="en-US" altLang="ja-JP" dirty="0"/>
              <a:t>3</a:t>
            </a:r>
            <a:r>
              <a:rPr kumimoji="1" lang="ja-JP" altLang="en-US" dirty="0"/>
              <a:t>号館の近くの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発見報告が多い！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z="3200" b="1" noProof="0" dirty="0"/>
              <a:t>アンケート回答</a:t>
            </a:r>
            <a:br>
              <a:rPr lang="ja-JP" altLang="en-US" noProof="0" dirty="0"/>
            </a:br>
            <a:r>
              <a:rPr lang="ja-JP" altLang="en-US" sz="2800" noProof="0" dirty="0"/>
              <a:t>設問</a:t>
            </a:r>
            <a:r>
              <a:rPr lang="en-US" altLang="ja-JP" sz="2800" noProof="0" dirty="0"/>
              <a:t>3</a:t>
            </a:r>
            <a:r>
              <a:rPr lang="ja-JP" altLang="en-US" sz="2800" noProof="0" dirty="0"/>
              <a:t>「その動物は何でしたか」</a:t>
            </a:r>
            <a:endParaRPr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580960"/>
              </p:ext>
            </p:extLst>
          </p:nvPr>
        </p:nvGraphicFramePr>
        <p:xfrm>
          <a:off x="677862" y="1638321"/>
          <a:ext cx="8504238" cy="375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635817" y="5395694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330266" cy="1320800"/>
          </a:xfrm>
        </p:spPr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48078"/>
              </p:ext>
            </p:extLst>
          </p:nvPr>
        </p:nvGraphicFramePr>
        <p:xfrm>
          <a:off x="677862" y="1016000"/>
          <a:ext cx="10256837" cy="5025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7|1.2|1.5|3.5|2.5|1.6"/>
</p:tagLst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8831</TotalTime>
  <Words>491</Words>
  <Application>Microsoft Office PowerPoint</Application>
  <PresentationFormat>ワイド画面</PresentationFormat>
  <Paragraphs>92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8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  <vt:lpstr>まとめと今後の課題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12</cp:revision>
  <dcterms:created xsi:type="dcterms:W3CDTF">2025-07-31T07:42:05Z</dcterms:created>
  <dcterms:modified xsi:type="dcterms:W3CDTF">2025-10-20T08:13:56Z</dcterms:modified>
</cp:coreProperties>
</file>