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228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890657689527946E-2"/>
          <c:y val="5.21561413983469E-2"/>
          <c:w val="0.88604654037810493"/>
          <c:h val="0.792756848583125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部員数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D29-41EC-A745-C7A090BA7E1E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D29-41EC-A745-C7A090BA7E1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2018年度</c:v>
                </c:pt>
                <c:pt idx="1">
                  <c:v>……</c:v>
                </c:pt>
                <c:pt idx="2">
                  <c:v>2022年度</c:v>
                </c:pt>
                <c:pt idx="3">
                  <c:v>2023年度</c:v>
                </c:pt>
                <c:pt idx="4">
                  <c:v>2024年度</c:v>
                </c:pt>
                <c:pt idx="5">
                  <c:v>2025年度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102</c:v>
                </c:pt>
                <c:pt idx="2">
                  <c:v>35</c:v>
                </c:pt>
                <c:pt idx="3">
                  <c:v>52</c:v>
                </c:pt>
                <c:pt idx="4">
                  <c:v>72</c:v>
                </c:pt>
                <c:pt idx="5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29-41EC-A745-C7A090BA7E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1631564064"/>
        <c:axId val="729631807"/>
      </c:barChart>
      <c:catAx>
        <c:axId val="1631564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rgbClr val="EE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29631807"/>
        <c:crosses val="autoZero"/>
        <c:auto val="1"/>
        <c:lblAlgn val="ctr"/>
        <c:lblOffset val="100"/>
        <c:noMultiLvlLbl val="0"/>
      </c:catAx>
      <c:valAx>
        <c:axId val="729631807"/>
        <c:scaling>
          <c:orientation val="minMax"/>
        </c:scaling>
        <c:delete val="0"/>
        <c:axPos val="l"/>
        <c:majorGridlines>
          <c:spPr>
            <a:ln w="25400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12700">
            <a:solidFill>
              <a:srgbClr val="EE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631564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 b="1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2119AC-90A1-8FF6-C0D7-D076E96655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28D2E46-364E-98EC-7072-8F6330879C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A783776-976B-1C4A-9866-8076CED41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FC04-A16F-4F72-8E76-B4FA0A41A99E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A94D604-492F-0911-D564-7C562476A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EE091C2-6EDB-1886-B0CD-1043552AF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4036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317C3D-6EF0-EC5E-64D4-B627C01B5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8B482F1-8E33-9683-5BE3-B1629AF9CD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D35CD29-91FB-C44D-5CDB-2C04800E8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FC04-A16F-4F72-8E76-B4FA0A41A99E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5189337-91C5-A380-DD44-687553091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8E2A8C0-4A22-D134-EEC5-481ADB20B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8617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14DC52AC-D690-61DD-E090-C91ACA321F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0ED61F6-C1DE-9DC3-C3B4-994CF13879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411525F-8EB8-CA2E-F897-CCC45BC7F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FC04-A16F-4F72-8E76-B4FA0A41A99E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082FC8F-F517-38CE-F70F-74AEFE686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051C226-BBCB-48C4-7E65-D742A2C0E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434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C3499E1-8798-A951-64FF-5457742E3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8D2FAE5-9DE6-6FFC-CFFB-8421A94147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1C74FAA-04E5-62A2-BDE4-8181BFF9C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FC04-A16F-4F72-8E76-B4FA0A41A99E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2B86FBF-1E97-D845-2F3B-858C91A5C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5577A2C-5A7F-F3FC-063F-93FB88C7E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0065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34B6D9-4F5A-93F8-E722-00732C503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72D0060-CEB7-C573-5D49-EDB5125ED1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763B34D-8C21-6DB4-5F6B-F4739D03A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FC04-A16F-4F72-8E76-B4FA0A41A99E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BBEEE7B-71CE-6C04-F8C8-B32F40694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D7B0D17-D65B-E101-86F1-11469FA67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2573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852E52-5BC1-EA2F-9CBC-1A39BB974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E18E82A-68C3-D275-E6AF-93F53C7F4C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573F2BC-03D2-BCF5-3116-C85CFEC97A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13F1394-80BB-142E-5F8A-33589A4E2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FC04-A16F-4F72-8E76-B4FA0A41A99E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73B47ED-2537-CB94-ACD7-07F9500FA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4A4539F-07DE-1048-7342-F9910FE18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1200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72EC97-50CE-D8D5-1E5F-3A32431BC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719ED7F-62B3-2CF7-8991-16C8E75B4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8C10A1D-247C-F6A9-2A35-33F0D7F3A7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96FDB9A-3333-8884-7839-C7C00C5F95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5E3CC7D-6205-2087-436B-8FE175D1D0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969BA5A4-1873-E052-4EB5-6BCD4A9DD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FC04-A16F-4F72-8E76-B4FA0A41A99E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44230DB3-5649-F45E-9B56-CC76A0992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39BA091-D400-6196-C827-FA5CC8146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1654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029B32-8B51-7142-D158-A0CE8FDB7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8673F7B-C527-DB9F-E4A2-EC22B9ED4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FC04-A16F-4F72-8E76-B4FA0A41A99E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A7C7AED-3AD2-5EE8-E798-C27AE814F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CE9A827B-9C67-2B8D-54E3-986EC0FE2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5070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A182EB4-75FA-1161-FEB3-86960629E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FC04-A16F-4F72-8E76-B4FA0A41A99E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D401B66C-6536-69CD-80B1-33A1AD727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A13B626-0CBA-9D16-2143-F75774DC8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0881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EF1D8CA-BF16-4302-13B1-33506AAE1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68065B4-D81E-D94A-E8AE-FEB8AEEBC1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47AE498-4490-039C-15D5-6181103FE7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81DDDAE-BD47-03B8-521A-EE8AE630D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FC04-A16F-4F72-8E76-B4FA0A41A99E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56CE60F-F639-1B09-EDC5-849BD485E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78ABEBD-8211-53F9-2826-39BD319AB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0621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2345E54-74C3-DA0C-6BF4-6AA148D77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E9A241D-0D09-23D3-D1C1-76586CA7C5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4AB46CE-CF1E-D2AB-F5EB-F6D8F121DD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FDDD835-FD41-F125-A168-A58AD8E18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FC04-A16F-4F72-8E76-B4FA0A41A99E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4E58EAA-E106-1990-D0F5-D3F5D922B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8557891-136F-C302-C7DE-DC0C8BDA6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5327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6">
                <a:lumMod val="40000"/>
                <a:lumOff val="60000"/>
              </a:schemeClr>
            </a:gs>
            <a:gs pos="83000">
              <a:schemeClr val="accent6">
                <a:lumMod val="40000"/>
                <a:lumOff val="6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8D3A1D3-E27B-7463-A348-51A790949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F2B49C0-87DA-B4B1-8297-8F0A1A41C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4E5F57B-9032-1D11-8683-F2CD1D8E76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BFFC04-A16F-4F72-8E76-B4FA0A41A99E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7959F93-3D4C-9E44-C018-6EAB08AC81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3052B23-CE37-E6B6-E1CC-501FA56E70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5368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D5AB206B-5D44-46D6-D33B-13732DC95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b="1" dirty="0"/>
              <a:t>サークル部員数の推移</a:t>
            </a:r>
          </a:p>
        </p:txBody>
      </p:sp>
      <p:graphicFrame>
        <p:nvGraphicFramePr>
          <p:cNvPr id="10" name="コンテンツ プレースホルダー 9">
            <a:extLst>
              <a:ext uri="{FF2B5EF4-FFF2-40B4-BE49-F238E27FC236}">
                <a16:creationId xmlns:a16="http://schemas.microsoft.com/office/drawing/2014/main" id="{8D8635F4-200A-FD45-0660-336663AFA1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4719853"/>
              </p:ext>
            </p:extLst>
          </p:nvPr>
        </p:nvGraphicFramePr>
        <p:xfrm>
          <a:off x="1030147" y="1690688"/>
          <a:ext cx="6713316" cy="4054638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4051824">
                  <a:extLst>
                    <a:ext uri="{9D8B030D-6E8A-4147-A177-3AD203B41FA5}">
                      <a16:colId xmlns:a16="http://schemas.microsoft.com/office/drawing/2014/main" val="3594400141"/>
                    </a:ext>
                  </a:extLst>
                </a:gridCol>
                <a:gridCol w="2661492">
                  <a:extLst>
                    <a:ext uri="{9D8B030D-6E8A-4147-A177-3AD203B41FA5}">
                      <a16:colId xmlns:a16="http://schemas.microsoft.com/office/drawing/2014/main" val="812956391"/>
                    </a:ext>
                  </a:extLst>
                </a:gridCol>
              </a:tblGrid>
              <a:tr h="579234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3200" u="none" strike="noStrike" dirty="0">
                          <a:effectLst/>
                        </a:rPr>
                        <a:t>　</a:t>
                      </a:r>
                      <a:endParaRPr lang="ja-JP" alt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ja-JP" altLang="en-US" sz="3200" u="none" strike="noStrike" dirty="0">
                          <a:effectLst/>
                        </a:rPr>
                        <a:t>部員数</a:t>
                      </a:r>
                      <a:endParaRPr lang="ja-JP" alt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796715300"/>
                  </a:ext>
                </a:extLst>
              </a:tr>
              <a:tr h="579234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ja-JP" sz="3200" u="none" strike="noStrike" dirty="0">
                          <a:effectLst/>
                        </a:rPr>
                        <a:t>2018</a:t>
                      </a:r>
                      <a:r>
                        <a:rPr lang="ja-JP" altLang="en-US" sz="3200" u="none" strike="noStrike" dirty="0">
                          <a:effectLst/>
                        </a:rPr>
                        <a:t>年度</a:t>
                      </a:r>
                      <a:endParaRPr lang="ja-JP" alt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3200" u="none" strike="noStrike">
                          <a:effectLst/>
                        </a:rPr>
                        <a:t>102</a:t>
                      </a:r>
                      <a:endParaRPr lang="en-US" altLang="ja-JP" sz="3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713023820"/>
                  </a:ext>
                </a:extLst>
              </a:tr>
              <a:tr h="579234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ja-JP" sz="3200" u="none" strike="noStrike" dirty="0">
                          <a:effectLst/>
                        </a:rPr>
                        <a:t>……</a:t>
                      </a:r>
                      <a:endParaRPr lang="en-US" altLang="ja-JP" sz="3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3200" u="none" strike="noStrike" dirty="0">
                          <a:effectLst/>
                        </a:rPr>
                        <a:t>　</a:t>
                      </a:r>
                      <a:endParaRPr lang="ja-JP" alt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605594824"/>
                  </a:ext>
                </a:extLst>
              </a:tr>
              <a:tr h="579234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ja-JP" sz="3200" u="none" strike="noStrike" dirty="0">
                          <a:effectLst/>
                        </a:rPr>
                        <a:t>2022</a:t>
                      </a:r>
                      <a:r>
                        <a:rPr lang="ja-JP" altLang="en-US" sz="3200" u="none" strike="noStrike" dirty="0">
                          <a:effectLst/>
                        </a:rPr>
                        <a:t>年度</a:t>
                      </a:r>
                      <a:endParaRPr lang="ja-JP" alt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3200" u="none" strike="noStrike" dirty="0">
                          <a:effectLst/>
                        </a:rPr>
                        <a:t>35</a:t>
                      </a:r>
                      <a:endParaRPr lang="en-US" altLang="ja-JP" sz="3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174150759"/>
                  </a:ext>
                </a:extLst>
              </a:tr>
              <a:tr h="579234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ja-JP" sz="3200" u="none" strike="noStrike">
                          <a:effectLst/>
                        </a:rPr>
                        <a:t>2023</a:t>
                      </a:r>
                      <a:r>
                        <a:rPr lang="ja-JP" altLang="en-US" sz="3200" u="none" strike="noStrike">
                          <a:effectLst/>
                        </a:rPr>
                        <a:t>年度</a:t>
                      </a:r>
                      <a:endParaRPr lang="ja-JP" altLang="en-US" sz="3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3200" u="none" strike="noStrike" dirty="0">
                          <a:effectLst/>
                        </a:rPr>
                        <a:t>52</a:t>
                      </a:r>
                      <a:endParaRPr lang="en-US" altLang="ja-JP" sz="3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732318479"/>
                  </a:ext>
                </a:extLst>
              </a:tr>
              <a:tr h="579234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ja-JP" sz="3200" u="none" strike="noStrike">
                          <a:effectLst/>
                        </a:rPr>
                        <a:t>2024</a:t>
                      </a:r>
                      <a:r>
                        <a:rPr lang="ja-JP" altLang="en-US" sz="3200" u="none" strike="noStrike">
                          <a:effectLst/>
                        </a:rPr>
                        <a:t>年度</a:t>
                      </a:r>
                      <a:endParaRPr lang="ja-JP" altLang="en-US" sz="3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3200" u="none" strike="noStrike" dirty="0">
                          <a:effectLst/>
                        </a:rPr>
                        <a:t>72</a:t>
                      </a:r>
                      <a:endParaRPr lang="en-US" altLang="ja-JP" sz="3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3605043797"/>
                  </a:ext>
                </a:extLst>
              </a:tr>
              <a:tr h="579234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ja-JP" sz="3200" u="none" strike="noStrike" dirty="0">
                          <a:effectLst/>
                        </a:rPr>
                        <a:t>2025</a:t>
                      </a:r>
                      <a:r>
                        <a:rPr lang="ja-JP" altLang="en-US" sz="3200" u="none" strike="noStrike" dirty="0">
                          <a:effectLst/>
                        </a:rPr>
                        <a:t>年度</a:t>
                      </a:r>
                      <a:endParaRPr lang="ja-JP" alt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3200" u="none" strike="noStrike" dirty="0">
                          <a:effectLst/>
                        </a:rPr>
                        <a:t>100</a:t>
                      </a:r>
                      <a:endParaRPr lang="en-US" altLang="ja-JP" sz="3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3449937221"/>
                  </a:ext>
                </a:extLst>
              </a:tr>
            </a:tbl>
          </a:graphicData>
        </a:graphic>
      </p:graphicFrame>
      <p:pic>
        <p:nvPicPr>
          <p:cNvPr id="12" name="グラフィックス 11" descr="ゴルフ 枠線">
            <a:extLst>
              <a:ext uri="{FF2B5EF4-FFF2-40B4-BE49-F238E27FC236}">
                <a16:creationId xmlns:a16="http://schemas.microsoft.com/office/drawing/2014/main" id="{2D6EC0FB-46B5-903B-4A4E-1AD6B4390E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09636" y="1929839"/>
            <a:ext cx="1365318" cy="1365318"/>
          </a:xfrm>
          <a:prstGeom prst="rect">
            <a:avLst/>
          </a:prstGeom>
        </p:spPr>
      </p:pic>
      <p:pic>
        <p:nvPicPr>
          <p:cNvPr id="14" name="グラフィックス 13" descr="テニス 枠線">
            <a:extLst>
              <a:ext uri="{FF2B5EF4-FFF2-40B4-BE49-F238E27FC236}">
                <a16:creationId xmlns:a16="http://schemas.microsoft.com/office/drawing/2014/main" id="{97AE6DA8-3E45-FFFA-4479-3CEEA35E1A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56962" y="1238941"/>
            <a:ext cx="1365318" cy="1365318"/>
          </a:xfrm>
          <a:prstGeom prst="rect">
            <a:avLst/>
          </a:prstGeom>
        </p:spPr>
      </p:pic>
      <p:pic>
        <p:nvPicPr>
          <p:cNvPr id="16" name="グラフィックス 15" descr="野球 枠線">
            <a:extLst>
              <a:ext uri="{FF2B5EF4-FFF2-40B4-BE49-F238E27FC236}">
                <a16:creationId xmlns:a16="http://schemas.microsoft.com/office/drawing/2014/main" id="{7F8D54E6-72BB-789A-8D09-DCC451C31F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77231" y="2494019"/>
            <a:ext cx="1365318" cy="1365318"/>
          </a:xfrm>
          <a:prstGeom prst="rect">
            <a:avLst/>
          </a:prstGeom>
        </p:spPr>
      </p:pic>
      <p:pic>
        <p:nvPicPr>
          <p:cNvPr id="18" name="グラフィックス 17" descr="クロスカントリー スキー 枠線">
            <a:extLst>
              <a:ext uri="{FF2B5EF4-FFF2-40B4-BE49-F238E27FC236}">
                <a16:creationId xmlns:a16="http://schemas.microsoft.com/office/drawing/2014/main" id="{926CEA00-6F35-2F12-5901-12C9435CF6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566836" y="3196709"/>
            <a:ext cx="1365318" cy="1365318"/>
          </a:xfrm>
          <a:prstGeom prst="rect">
            <a:avLst/>
          </a:prstGeom>
        </p:spPr>
      </p:pic>
      <p:pic>
        <p:nvPicPr>
          <p:cNvPr id="20" name="グラフィックス 19" descr="スケート 枠線">
            <a:extLst>
              <a:ext uri="{FF2B5EF4-FFF2-40B4-BE49-F238E27FC236}">
                <a16:creationId xmlns:a16="http://schemas.microsoft.com/office/drawing/2014/main" id="{D09A76FE-D2BA-0F97-4E08-0A406919CA9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841127" y="3980009"/>
            <a:ext cx="1365318" cy="1365318"/>
          </a:xfrm>
          <a:prstGeom prst="rect">
            <a:avLst/>
          </a:prstGeom>
        </p:spPr>
      </p:pic>
      <p:pic>
        <p:nvPicPr>
          <p:cNvPr id="22" name="グラフィックス 21" descr="サイクリング 枠線">
            <a:extLst>
              <a:ext uri="{FF2B5EF4-FFF2-40B4-BE49-F238E27FC236}">
                <a16:creationId xmlns:a16="http://schemas.microsoft.com/office/drawing/2014/main" id="{E27E878D-136B-03DF-3AD9-99C3D68BB67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109636" y="4463577"/>
            <a:ext cx="1365318" cy="136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213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C97EC9-C938-B40E-E876-DA25B6F88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b="1" dirty="0"/>
              <a:t>サークル部員数の推移</a:t>
            </a:r>
            <a:endParaRPr kumimoji="1" lang="ja-JP" altLang="en-US" dirty="0"/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3EE4259D-DFEF-F3EE-6A6B-52F7F5F9246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59579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吹き出し: 下矢印 7">
            <a:extLst>
              <a:ext uri="{FF2B5EF4-FFF2-40B4-BE49-F238E27FC236}">
                <a16:creationId xmlns:a16="http://schemas.microsoft.com/office/drawing/2014/main" id="{814812A7-E3A5-E0A0-5E3D-E0DBBF7F3316}"/>
              </a:ext>
            </a:extLst>
          </p:cNvPr>
          <p:cNvSpPr/>
          <p:nvPr/>
        </p:nvSpPr>
        <p:spPr>
          <a:xfrm>
            <a:off x="8819908" y="834161"/>
            <a:ext cx="2639030" cy="1713053"/>
          </a:xfrm>
          <a:prstGeom prst="downArrow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2800" b="1" dirty="0">
                <a:solidFill>
                  <a:srgbClr val="002060"/>
                </a:solidFill>
              </a:rPr>
              <a:t>2018</a:t>
            </a:r>
            <a:r>
              <a:rPr kumimoji="1" lang="ja-JP" altLang="en-US" sz="2800" b="1" dirty="0">
                <a:solidFill>
                  <a:srgbClr val="002060"/>
                </a:solidFill>
              </a:rPr>
              <a:t>年の</a:t>
            </a:r>
            <a:endParaRPr kumimoji="1" lang="en-US" altLang="ja-JP" sz="2800" b="1" dirty="0">
              <a:solidFill>
                <a:srgbClr val="002060"/>
              </a:solidFill>
            </a:endParaRPr>
          </a:p>
          <a:p>
            <a:pPr algn="ctr"/>
            <a:r>
              <a:rPr kumimoji="1" lang="ja-JP" altLang="en-US" sz="2800" b="1" dirty="0">
                <a:solidFill>
                  <a:srgbClr val="002060"/>
                </a:solidFill>
              </a:rPr>
              <a:t>水準まで復帰</a:t>
            </a:r>
          </a:p>
        </p:txBody>
      </p:sp>
    </p:spTree>
    <p:extLst>
      <p:ext uri="{BB962C8B-B14F-4D97-AF65-F5344CB8AC3E}">
        <p14:creationId xmlns:p14="http://schemas.microsoft.com/office/powerpoint/2010/main" val="2385151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34</Words>
  <Application>Microsoft Office PowerPoint</Application>
  <PresentationFormat>ワイド画面</PresentationFormat>
  <Paragraphs>18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ＭＳ Ｐゴシック</vt:lpstr>
      <vt:lpstr>游ゴシック</vt:lpstr>
      <vt:lpstr>游ゴシック Light</vt:lpstr>
      <vt:lpstr>Arial</vt:lpstr>
      <vt:lpstr>Office テーマ</vt:lpstr>
      <vt:lpstr>サークル部員数の推移</vt:lpstr>
      <vt:lpstr>サークル部員数の推移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大津 雄一郎</dc:creator>
  <cp:lastModifiedBy>大津 雄一郎</cp:lastModifiedBy>
  <cp:revision>3</cp:revision>
  <dcterms:created xsi:type="dcterms:W3CDTF">2025-08-25T05:14:12Z</dcterms:created>
  <dcterms:modified xsi:type="dcterms:W3CDTF">2025-09-08T09:33:59Z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36de120-feb4-432b-be4d-187154ff0480_Enabled">
    <vt:lpwstr>true</vt:lpwstr>
  </property>
  <property fmtid="{D5CDD505-2E9C-101B-9397-08002B2CF9AE}" pid="3" name="MSIP_Label_636de120-feb4-432b-be4d-187154ff0480_SetDate">
    <vt:lpwstr>2025-08-25T11:00:51Z</vt:lpwstr>
  </property>
  <property fmtid="{D5CDD505-2E9C-101B-9397-08002B2CF9AE}" pid="4" name="MSIP_Label_636de120-feb4-432b-be4d-187154ff0480_Method">
    <vt:lpwstr>Standard</vt:lpwstr>
  </property>
  <property fmtid="{D5CDD505-2E9C-101B-9397-08002B2CF9AE}" pid="5" name="MSIP_Label_636de120-feb4-432b-be4d-187154ff0480_Name">
    <vt:lpwstr>関係者外秘(Confidential)</vt:lpwstr>
  </property>
  <property fmtid="{D5CDD505-2E9C-101B-9397-08002B2CF9AE}" pid="6" name="MSIP_Label_636de120-feb4-432b-be4d-187154ff0480_SiteId">
    <vt:lpwstr>30754b07-afb3-495c-ba34-14669e3c1229</vt:lpwstr>
  </property>
  <property fmtid="{D5CDD505-2E9C-101B-9397-08002B2CF9AE}" pid="7" name="MSIP_Label_636de120-feb4-432b-be4d-187154ff0480_ActionId">
    <vt:lpwstr>889d0df5-e426-4b57-8d2c-a098caf34bc6</vt:lpwstr>
  </property>
  <property fmtid="{D5CDD505-2E9C-101B-9397-08002B2CF9AE}" pid="8" name="MSIP_Label_636de120-feb4-432b-be4d-187154ff0480_ContentBits">
    <vt:lpwstr>2</vt:lpwstr>
  </property>
  <property fmtid="{D5CDD505-2E9C-101B-9397-08002B2CF9AE}" pid="9" name="MSIP_Label_636de120-feb4-432b-be4d-187154ff0480_Tag">
    <vt:lpwstr>10, 3, 0, 1</vt:lpwstr>
  </property>
  <property fmtid="{D5CDD505-2E9C-101B-9397-08002B2CF9AE}" pid="10" name="ClassificationContentMarkingFooterLocations">
    <vt:lpwstr>Office テーマ:8</vt:lpwstr>
  </property>
  <property fmtid="{D5CDD505-2E9C-101B-9397-08002B2CF9AE}" pid="11" name="ClassificationContentMarkingFooterText">
    <vt:lpwstr>　　　【関係者外秘】Confidential</vt:lpwstr>
  </property>
</Properties>
</file>