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4" r:id="rId7"/>
    <p:sldId id="262" r:id="rId8"/>
    <p:sldId id="263" r:id="rId9"/>
    <p:sldId id="266" r:id="rId10"/>
    <p:sldId id="265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8" autoAdjust="0"/>
    <p:restoredTop sz="94660"/>
  </p:normalViewPr>
  <p:slideViewPr>
    <p:cSldViewPr snapToGrid="0">
      <p:cViewPr varScale="1">
        <p:scale>
          <a:sx n="75" d="100"/>
          <a:sy n="75" d="100"/>
        </p:scale>
        <p:origin x="2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95-41F2-A4C0-724C4DF319D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95-41F2-A4C0-724C4DF319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はい</c:v>
                </c:pt>
                <c:pt idx="1">
                  <c:v>いいえ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3-4718-A1A5-E4520ADB6E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目撃数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1号館</c:v>
                </c:pt>
                <c:pt idx="1">
                  <c:v>2号館</c:v>
                </c:pt>
                <c:pt idx="2">
                  <c:v>3号館</c:v>
                </c:pt>
                <c:pt idx="3">
                  <c:v>図書館</c:v>
                </c:pt>
                <c:pt idx="4">
                  <c:v>事務棟</c:v>
                </c:pt>
                <c:pt idx="5">
                  <c:v>体育館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12</c:v>
                </c:pt>
                <c:pt idx="2">
                  <c:v>18</c:v>
                </c:pt>
                <c:pt idx="3">
                  <c:v>1</c:v>
                </c:pt>
                <c:pt idx="4">
                  <c:v>10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80-409C-B4CD-C3C73D45D0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885279"/>
        <c:axId val="1528880479"/>
      </c:barChart>
      <c:catAx>
        <c:axId val="1528885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0479"/>
        <c:crosses val="autoZero"/>
        <c:auto val="1"/>
        <c:lblAlgn val="ctr"/>
        <c:lblOffset val="100"/>
        <c:noMultiLvlLbl val="0"/>
      </c:catAx>
      <c:valAx>
        <c:axId val="1528880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5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ネコ</c:v>
                </c:pt>
                <c:pt idx="1">
                  <c:v>ハクビシン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D-4CBE-8378-3017D94369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920319"/>
        <c:axId val="1528904479"/>
      </c:barChart>
      <c:catAx>
        <c:axId val="1528920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04479"/>
        <c:crosses val="autoZero"/>
        <c:auto val="1"/>
        <c:lblAlgn val="ctr"/>
        <c:lblOffset val="100"/>
        <c:noMultiLvlLbl val="0"/>
      </c:catAx>
      <c:valAx>
        <c:axId val="1528904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20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/>
              <a:t>東京都の捕獲頭数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平成 30 年度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Sheet1!$B$4:$W$4</c:f>
              <c:numCache>
                <c:formatCode>General</c:formatCode>
                <c:ptCount val="22"/>
                <c:pt idx="0">
                  <c:v>1565</c:v>
                </c:pt>
                <c:pt idx="1">
                  <c:v>1302</c:v>
                </c:pt>
                <c:pt idx="2">
                  <c:v>294</c:v>
                </c:pt>
                <c:pt idx="3">
                  <c:v>144422</c:v>
                </c:pt>
                <c:pt idx="4">
                  <c:v>1519</c:v>
                </c:pt>
                <c:pt idx="5">
                  <c:v>0</c:v>
                </c:pt>
                <c:pt idx="6">
                  <c:v>263</c:v>
                </c:pt>
                <c:pt idx="7">
                  <c:v>6449</c:v>
                </c:pt>
                <c:pt idx="8">
                  <c:v>15</c:v>
                </c:pt>
                <c:pt idx="9">
                  <c:v>416</c:v>
                </c:pt>
                <c:pt idx="10">
                  <c:v>50701</c:v>
                </c:pt>
                <c:pt idx="11">
                  <c:v>58953</c:v>
                </c:pt>
                <c:pt idx="12">
                  <c:v>38865</c:v>
                </c:pt>
                <c:pt idx="13">
                  <c:v>566</c:v>
                </c:pt>
                <c:pt idx="14">
                  <c:v>8</c:v>
                </c:pt>
                <c:pt idx="15">
                  <c:v>3904</c:v>
                </c:pt>
                <c:pt idx="16">
                  <c:v>36</c:v>
                </c:pt>
                <c:pt idx="17">
                  <c:v>985</c:v>
                </c:pt>
                <c:pt idx="18">
                  <c:v>39</c:v>
                </c:pt>
                <c:pt idx="19">
                  <c:v>444</c:v>
                </c:pt>
                <c:pt idx="20">
                  <c:v>13</c:v>
                </c:pt>
                <c:pt idx="2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0-490F-8CFC-E515257EC413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令和 元 年度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Sheet1!$B$5:$W$5</c:f>
              <c:numCache>
                <c:formatCode>General</c:formatCode>
                <c:ptCount val="22"/>
                <c:pt idx="0">
                  <c:v>1555</c:v>
                </c:pt>
                <c:pt idx="1">
                  <c:v>1792</c:v>
                </c:pt>
                <c:pt idx="2">
                  <c:v>257</c:v>
                </c:pt>
                <c:pt idx="3">
                  <c:v>132838</c:v>
                </c:pt>
                <c:pt idx="4">
                  <c:v>1706</c:v>
                </c:pt>
                <c:pt idx="5">
                  <c:v>2</c:v>
                </c:pt>
                <c:pt idx="6">
                  <c:v>505</c:v>
                </c:pt>
                <c:pt idx="7">
                  <c:v>6771</c:v>
                </c:pt>
                <c:pt idx="8">
                  <c:v>12</c:v>
                </c:pt>
                <c:pt idx="9">
                  <c:v>390</c:v>
                </c:pt>
                <c:pt idx="10">
                  <c:v>56130</c:v>
                </c:pt>
                <c:pt idx="11">
                  <c:v>68833</c:v>
                </c:pt>
                <c:pt idx="12">
                  <c:v>13753</c:v>
                </c:pt>
                <c:pt idx="13">
                  <c:v>443</c:v>
                </c:pt>
                <c:pt idx="14">
                  <c:v>11</c:v>
                </c:pt>
                <c:pt idx="15">
                  <c:v>2877</c:v>
                </c:pt>
                <c:pt idx="16">
                  <c:v>25</c:v>
                </c:pt>
                <c:pt idx="17">
                  <c:v>1150</c:v>
                </c:pt>
                <c:pt idx="18">
                  <c:v>31</c:v>
                </c:pt>
                <c:pt idx="19">
                  <c:v>383</c:v>
                </c:pt>
                <c:pt idx="20">
                  <c:v>13</c:v>
                </c:pt>
                <c:pt idx="2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20-490F-8CFC-E515257EC413}"/>
            </c:ext>
          </c:extLst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令和  2 年度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Sheet1!$B$6:$W$6</c:f>
              <c:numCache>
                <c:formatCode>General</c:formatCode>
                <c:ptCount val="22"/>
                <c:pt idx="0">
                  <c:v>2067</c:v>
                </c:pt>
                <c:pt idx="1">
                  <c:v>2031</c:v>
                </c:pt>
                <c:pt idx="2">
                  <c:v>247</c:v>
                </c:pt>
                <c:pt idx="3">
                  <c:v>122465</c:v>
                </c:pt>
                <c:pt idx="4">
                  <c:v>1487</c:v>
                </c:pt>
                <c:pt idx="5">
                  <c:v>3</c:v>
                </c:pt>
                <c:pt idx="6">
                  <c:v>422</c:v>
                </c:pt>
                <c:pt idx="7">
                  <c:v>6613</c:v>
                </c:pt>
                <c:pt idx="8">
                  <c:v>10</c:v>
                </c:pt>
                <c:pt idx="9">
                  <c:v>357</c:v>
                </c:pt>
                <c:pt idx="10">
                  <c:v>63267</c:v>
                </c:pt>
                <c:pt idx="11">
                  <c:v>77486</c:v>
                </c:pt>
                <c:pt idx="12">
                  <c:v>14627</c:v>
                </c:pt>
                <c:pt idx="13">
                  <c:v>398</c:v>
                </c:pt>
                <c:pt idx="14">
                  <c:v>10</c:v>
                </c:pt>
                <c:pt idx="15">
                  <c:v>2099</c:v>
                </c:pt>
                <c:pt idx="16">
                  <c:v>26</c:v>
                </c:pt>
                <c:pt idx="17">
                  <c:v>1064</c:v>
                </c:pt>
                <c:pt idx="18">
                  <c:v>39</c:v>
                </c:pt>
                <c:pt idx="19">
                  <c:v>392</c:v>
                </c:pt>
                <c:pt idx="20">
                  <c:v>25</c:v>
                </c:pt>
                <c:pt idx="21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20-490F-8CFC-E515257EC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714879"/>
        <c:axId val="240715359"/>
      </c:barChart>
      <c:catAx>
        <c:axId val="240714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5359"/>
        <c:crosses val="autoZero"/>
        <c:auto val="1"/>
        <c:lblAlgn val="ctr"/>
        <c:lblOffset val="100"/>
        <c:noMultiLvlLbl val="0"/>
      </c:catAx>
      <c:valAx>
        <c:axId val="24071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4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B17076-2BB2-061A-F91B-EDB0B49DA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2CFC1E-E3F3-98CF-6784-4498E1BE8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5BE87D-858E-6A34-32FA-52DA223E0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ABF779-7F19-3C02-70F9-8F946D76C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C1F38B-B549-A109-664D-C015BEA24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7791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83D708-E7B9-D172-EE28-0BE931ED5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8A85485-4695-DE04-D46D-30AAE6FC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A63A61F-53E7-AFBC-5FE1-D1FF20F45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1AC10EB-BB45-ABB1-FD2E-AD9897A12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4D2ABD-B3B3-1C9C-6EC1-827F23FA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410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41C7B41-13B6-2D68-763A-AC0FD9034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6E174E8-FF12-099E-BF79-9EAE41492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2AAFBC-6517-9B26-990E-9E8AE7FA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82899B-D8A3-A263-DC2D-BB1D0D1E3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0BF7F1-36E4-6A8C-CB46-27E27FA45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0945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2044B9-D5E7-BEC1-1106-09E3DDE26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5601DC7-006D-11DC-3D78-C1BE3840C4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718786F-AE43-C76B-C75F-628C05186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E1F8C4-54A0-5A4B-0FF8-685066DF6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E7C91B-2F95-A3D4-D403-BBD8997A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064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E33B44-419F-384A-F293-D0CB3E140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BA669DB-873F-32B2-A0FD-B2135B8A6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B01F57-DC94-D6CE-E24E-AA9B6583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840617-70B3-7663-A33E-0EB78E7A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30C57-8FA1-2DBE-A724-F4A6AA5DE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015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D76DD-B2B7-B0E6-AF39-676313235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A2CB7C-361F-BDF7-0675-68ECBED9E9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A45B7DB-8A7F-CBC0-E7A1-7A1AE38AA5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A9AD13F-FF25-9AEA-B4C6-B3E41290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8F505DB-0800-6AA5-09AF-B2911558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503EB39-745F-6F32-7C3A-ED533A29D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83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D4115C-46D5-AE8C-B623-B8B2E7A3E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2EC93E7-DED2-A8C7-4124-6EFDD3068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3A35ED0-7BB9-B184-98DE-2AB31340E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527E6B1-FA9F-FD3C-481D-D4A0A4940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28E3ADB-B2D8-9AC6-3EE8-5D9B05CBA1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5F5E303-D42F-69AF-B880-116CB1D3C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7145D92-024E-961F-9B38-702A930AD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AEDAAD4-E577-934C-1957-B2A5C7535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6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B22AAA-0465-7CEA-0662-896BF348D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5F4554D-BFD5-A60D-A12F-A64FAA348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25F209-D6B4-1342-CC68-571A7BCEA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F68857C-5344-EFF0-3ABF-B8416E967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0247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E8FC0A-1311-3B56-1D4E-C6722B529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97AE6AF-8BF9-5BE7-57A5-1C55369C3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51A2ABC-9C8F-C995-9006-7E07E3F5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300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0DFD4A-31F9-D300-D3FD-06F738CF5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DE7EEB-9094-FF2A-E16F-3B210ABE4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3F8B93-8C75-792F-2D39-47FBC622DE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6CAA9B1-456B-DA82-1FFC-229F19D1E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6660B61-5145-B3FD-1452-7F1F1622F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382CD8-B288-9367-2C00-BE284D3A0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897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22F7F7-A7D8-7928-8EB8-BB70D637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BF968A6-BD3E-72B1-1FC8-A15A71D766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B9DD0A2-1CD3-EF81-4DAC-DFB3F3581D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70D1C4-B37E-45DC-F11A-08D9B90E1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38FE49-A42B-B5BD-46B2-A5EA8EE8C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B42F40-6EA1-D574-BD28-F4FA64F91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397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2B1E96C-B2FC-9BFE-FF7D-94C2644B1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E61C46-12CD-B710-48AF-2379B5F32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8B5C11-A392-4C89-A436-D7A1F44074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B417C4-9B04-4880-8168-60CAC11FA5CD}" type="datetimeFigureOut">
              <a:rPr kumimoji="1" lang="ja-JP" altLang="en-US" smtClean="0"/>
              <a:t>2025/8/5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3BDCC2-318B-61E0-1C48-E57ABA48F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189F1A-1B1D-0719-7B91-1935F555F0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372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キャンパス周辺の</a:t>
            </a:r>
            <a:b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農学部生物学科</a:t>
            </a:r>
            <a:r>
              <a:rPr kumimoji="1" lang="en-US" altLang="zh-CN" dirty="0"/>
              <a:t>2</a:t>
            </a:r>
            <a:r>
              <a:rPr kumimoji="1" lang="zh-CN" altLang="en-US" dirty="0"/>
              <a:t>年</a:t>
            </a:r>
          </a:p>
          <a:p>
            <a:r>
              <a:rPr kumimoji="1" lang="zh-CN" altLang="en-US" dirty="0"/>
              <a:t>山田光一</a:t>
            </a:r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B8F686-9F6C-BE53-5919-EB1660FF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実際の目撃例</a:t>
            </a:r>
          </a:p>
        </p:txBody>
      </p:sp>
      <p:pic>
        <p:nvPicPr>
          <p:cNvPr id="11" name="コンテンツ プレースホルダー 10" descr="岩の上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E3730146-3043-BC52-AA84-39907CA16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7" t="23259" r="23527" b="27278"/>
          <a:stretch>
            <a:fillRect/>
          </a:stretch>
        </p:blipFill>
        <p:spPr>
          <a:xfrm rot="5400000">
            <a:off x="94880" y="2398423"/>
            <a:ext cx="4526736" cy="279620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図 14" descr="屋根の下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CE96C621-CB7F-369C-A100-773EEC1A0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1" t="27923" r="37503" b="33186"/>
          <a:stretch>
            <a:fillRect/>
          </a:stretch>
        </p:blipFill>
        <p:spPr>
          <a:xfrm rot="5400000">
            <a:off x="3959295" y="2318145"/>
            <a:ext cx="4526735" cy="29567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" name="図 16" descr="猫, 動物, 哺乳類, オレンジ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B178A5E-B5C9-E97A-DCC5-A304EDC093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" t="1811" r="1038" b="6930"/>
          <a:stretch>
            <a:fillRect/>
          </a:stretch>
        </p:blipFill>
        <p:spPr>
          <a:xfrm rot="5400000">
            <a:off x="8035617" y="2128799"/>
            <a:ext cx="4522644" cy="333954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96740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6F2AA5C5-93D0-7E0E-2213-575186EB677B}"/>
              </a:ext>
            </a:extLst>
          </p:cNvPr>
          <p:cNvSpPr/>
          <p:nvPr/>
        </p:nvSpPr>
        <p:spPr>
          <a:xfrm>
            <a:off x="838200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アンケートの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実施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00A24C95-8392-EBCB-9E12-993BC9A6A6B6}"/>
              </a:ext>
            </a:extLst>
          </p:cNvPr>
          <p:cNvSpPr/>
          <p:nvPr/>
        </p:nvSpPr>
        <p:spPr>
          <a:xfrm>
            <a:off x="5265554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回答内容の分析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CD90C88D-2621-13F4-D497-1B862355FFA0}"/>
              </a:ext>
            </a:extLst>
          </p:cNvPr>
          <p:cNvSpPr/>
          <p:nvPr/>
        </p:nvSpPr>
        <p:spPr>
          <a:xfrm>
            <a:off x="9692906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実地調査</a:t>
            </a:r>
          </a:p>
        </p:txBody>
      </p:sp>
      <p:sp>
        <p:nvSpPr>
          <p:cNvPr id="10" name="右矢印 10">
            <a:extLst>
              <a:ext uri="{FF2B5EF4-FFF2-40B4-BE49-F238E27FC236}">
                <a16:creationId xmlns:a16="http://schemas.microsoft.com/office/drawing/2014/main" id="{44F3297E-20D4-5C14-F2A9-44EBEDC4D930}"/>
              </a:ext>
            </a:extLst>
          </p:cNvPr>
          <p:cNvSpPr/>
          <p:nvPr/>
        </p:nvSpPr>
        <p:spPr>
          <a:xfrm>
            <a:off x="3739080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1" name="右矢印 10">
            <a:extLst>
              <a:ext uri="{FF2B5EF4-FFF2-40B4-BE49-F238E27FC236}">
                <a16:creationId xmlns:a16="http://schemas.microsoft.com/office/drawing/2014/main" id="{B3B72391-A465-8D50-E0E0-9F77F1DB7995}"/>
              </a:ext>
            </a:extLst>
          </p:cNvPr>
          <p:cNvSpPr/>
          <p:nvPr/>
        </p:nvSpPr>
        <p:spPr>
          <a:xfrm>
            <a:off x="8166433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E07ABF11-018C-E65A-E135-47DA5A756923}"/>
              </a:ext>
            </a:extLst>
          </p:cNvPr>
          <p:cNvSpPr txBox="1">
            <a:spLocks/>
          </p:cNvSpPr>
          <p:nvPr/>
        </p:nvSpPr>
        <p:spPr>
          <a:xfrm>
            <a:off x="838200" y="315604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/>
              <a:t>アンケートの実施手順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62245368-B84E-0F63-9E45-7021BA25FA98}"/>
              </a:ext>
            </a:extLst>
          </p:cNvPr>
          <p:cNvSpPr/>
          <p:nvPr/>
        </p:nvSpPr>
        <p:spPr>
          <a:xfrm>
            <a:off x="838200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回答項目の作成</a:t>
            </a: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EF0170EE-1BFC-2888-2D4A-65A53F928EE2}"/>
              </a:ext>
            </a:extLst>
          </p:cNvPr>
          <p:cNvSpPr/>
          <p:nvPr/>
        </p:nvSpPr>
        <p:spPr>
          <a:xfrm>
            <a:off x="5265554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調査用紙の配布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B26DB5D0-1303-2219-095F-A4044A05B0AC}"/>
              </a:ext>
            </a:extLst>
          </p:cNvPr>
          <p:cNvSpPr/>
          <p:nvPr/>
        </p:nvSpPr>
        <p:spPr>
          <a:xfrm>
            <a:off x="9692906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用紙の回収・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回答の分析</a:t>
            </a:r>
          </a:p>
        </p:txBody>
      </p:sp>
      <p:sp>
        <p:nvSpPr>
          <p:cNvPr id="16" name="右矢印 10">
            <a:extLst>
              <a:ext uri="{FF2B5EF4-FFF2-40B4-BE49-F238E27FC236}">
                <a16:creationId xmlns:a16="http://schemas.microsoft.com/office/drawing/2014/main" id="{EA83F0CF-0BE9-71AA-C7CC-9FE7313F1985}"/>
              </a:ext>
            </a:extLst>
          </p:cNvPr>
          <p:cNvSpPr/>
          <p:nvPr/>
        </p:nvSpPr>
        <p:spPr>
          <a:xfrm>
            <a:off x="3739080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7" name="右矢印 10">
            <a:extLst>
              <a:ext uri="{FF2B5EF4-FFF2-40B4-BE49-F238E27FC236}">
                <a16:creationId xmlns:a16="http://schemas.microsoft.com/office/drawing/2014/main" id="{4A3ACE86-475E-B8E6-82D9-F21269167197}"/>
              </a:ext>
            </a:extLst>
          </p:cNvPr>
          <p:cNvSpPr/>
          <p:nvPr/>
        </p:nvSpPr>
        <p:spPr>
          <a:xfrm>
            <a:off x="8166433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5981700" y="5823786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</p:spTree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AFDAB4-5574-21D4-162F-369564B7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800" b="1" dirty="0"/>
              <a:t>アンケートの内容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D339CD61-77CB-496F-5625-805736EFC6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691592"/>
              </p:ext>
            </p:extLst>
          </p:nvPr>
        </p:nvGraphicFramePr>
        <p:xfrm>
          <a:off x="838200" y="1825625"/>
          <a:ext cx="10515597" cy="420624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409700">
                  <a:extLst>
                    <a:ext uri="{9D8B030D-6E8A-4147-A177-3AD203B41FA5}">
                      <a16:colId xmlns:a16="http://schemas.microsoft.com/office/drawing/2014/main" val="1565950815"/>
                    </a:ext>
                  </a:extLst>
                </a:gridCol>
                <a:gridCol w="5600698">
                  <a:extLst>
                    <a:ext uri="{9D8B030D-6E8A-4147-A177-3AD203B41FA5}">
                      <a16:colId xmlns:a16="http://schemas.microsoft.com/office/drawing/2014/main" val="3878387738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4153115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番号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回答欄</a:t>
                      </a:r>
                      <a:endParaRPr kumimoji="1" lang="en-US" altLang="ja-JP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58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あなたはキャンパス内で野生動物を目撃したことがありますか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はい・いいえ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9962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2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800" dirty="0"/>
                        <a:t>それはどの建物の近くでしたか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１号館・２号館・３号館・図書館・事務棟・その他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91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3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800" dirty="0"/>
                        <a:t>その動物は何でしたか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/>
                        <a:t>自由記述</a:t>
                      </a:r>
                      <a:endParaRPr kumimoji="1" lang="en-US" altLang="ja-JP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2095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722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B44B0-6E80-D44A-DE86-4ECF6EEDE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「キャンパス内で野生動物を目撃したことがありますか」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8C84C6E2-172A-CEAC-E467-1D16146BC8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597563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8586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F72681-1C6A-58A6-F025-BE0C7AD90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「それはどの建物の近くでしたか」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4F6EDAAB-589E-CA5E-0738-9B86AC636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2402498"/>
              </p:ext>
            </p:extLst>
          </p:nvPr>
        </p:nvGraphicFramePr>
        <p:xfrm>
          <a:off x="838200" y="1280318"/>
          <a:ext cx="8077200" cy="5044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図 3" descr="フェンスの中にいる犬&#10;&#10;AI 生成コンテンツは誤りを含む可能性があります。">
            <a:extLst>
              <a:ext uri="{FF2B5EF4-FFF2-40B4-BE49-F238E27FC236}">
                <a16:creationId xmlns:a16="http://schemas.microsoft.com/office/drawing/2014/main" id="{160FA57A-CEF2-B030-2CA2-91D42C4D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453" b="68178" l="21630" r="61581">
                        <a14:foregroundMark x1="35938" y1="67484" x2="37806" y2="68178"/>
                        <a14:backgroundMark x1="45864" y1="62541" x2="50582" y2="59845"/>
                        <a14:backgroundMark x1="58487" y1="54943" x2="59988" y2="54943"/>
                        <a14:backgroundMark x1="59161" y1="51552" x2="59314" y2="38317"/>
                        <a14:backgroundMark x1="58150" y1="33824" x2="58303" y2="31168"/>
                        <a14:backgroundMark x1="57629" y1="32067" x2="57629" y2="32067"/>
                        <a14:backgroundMark x1="57475" y1="33170" x2="57475" y2="33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24870" r="33418" b="29092"/>
          <a:stretch>
            <a:fillRect/>
          </a:stretch>
        </p:blipFill>
        <p:spPr>
          <a:xfrm rot="5400000">
            <a:off x="8309279" y="2998469"/>
            <a:ext cx="3932251" cy="272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904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BAA65-9B3A-D935-9CE6-92ED67DCC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アンケート回答</a:t>
            </a:r>
            <a:b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</a:br>
            <a:r>
              <a:rPr kumimoji="1" lang="ja-JP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設問</a:t>
            </a:r>
            <a:r>
              <a:rPr kumimoji="1" lang="en-US" altLang="ja-JP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3</a:t>
            </a:r>
            <a:r>
              <a:rPr kumimoji="1" lang="ja-JP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「その動物は何でしたか」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665E6455-D3B6-50FC-C287-0CFEF0E5BE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104876"/>
              </p:ext>
            </p:extLst>
          </p:nvPr>
        </p:nvGraphicFramePr>
        <p:xfrm>
          <a:off x="838200" y="1411288"/>
          <a:ext cx="7594600" cy="4430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979B4B-3CB0-693E-51C2-55CAE9A6A542}"/>
              </a:ext>
            </a:extLst>
          </p:cNvPr>
          <p:cNvSpPr txBox="1"/>
          <p:nvPr/>
        </p:nvSpPr>
        <p:spPr>
          <a:xfrm>
            <a:off x="838200" y="5841999"/>
            <a:ext cx="415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・目撃数としてはネコが圧倒的多数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・少数だがハクビシンとの回答もあり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6627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B1A647-A065-663F-3CE6-BF458D12B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参考：令和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年度狩猟者登録を受けた者による捕獲鳥獣数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91DE076-7AB8-2342-5198-8EBAED9C11D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155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7265</TotalTime>
  <Words>294</Words>
  <Application>Microsoft Office PowerPoint</Application>
  <PresentationFormat>ワイド画面</PresentationFormat>
  <Paragraphs>52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メイリオ</vt:lpstr>
      <vt:lpstr>游ゴシック</vt:lpstr>
      <vt:lpstr>游ゴシック Light</vt:lpstr>
      <vt:lpstr>Arial</vt:lpstr>
      <vt:lpstr>Wingdings</vt:lpstr>
      <vt:lpstr>Office テーマ</vt:lpstr>
      <vt:lpstr>キャンパス周辺の 野生動物生息状況の調査</vt:lpstr>
      <vt:lpstr>目次</vt:lpstr>
      <vt:lpstr>調査の目的</vt:lpstr>
      <vt:lpstr>調査手順</vt:lpstr>
      <vt:lpstr>アンケートの内容</vt:lpstr>
      <vt:lpstr>アンケート回答 設問1「キャンパス内で野生動物を目撃したことがありますか」</vt:lpstr>
      <vt:lpstr>アンケート回答 設問2「それはどの建物の近くでしたか」</vt:lpstr>
      <vt:lpstr>アンケート回答 設問3「その動物は何でしたか」</vt:lpstr>
      <vt:lpstr>参考：令和2年度狩猟者登録を受けた者による捕獲鳥獣数</vt:lpstr>
      <vt:lpstr>実際の目撃例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一郎 山田</cp:lastModifiedBy>
  <cp:revision>5</cp:revision>
  <dcterms:created xsi:type="dcterms:W3CDTF">2025-07-31T07:42:05Z</dcterms:created>
  <dcterms:modified xsi:type="dcterms:W3CDTF">2025-08-05T12:13:43Z</dcterms:modified>
</cp:coreProperties>
</file>