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60" r:id="rId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38" autoAdjust="0"/>
    <p:restoredTop sz="94660"/>
  </p:normalViewPr>
  <p:slideViewPr>
    <p:cSldViewPr snapToGrid="0">
      <p:cViewPr>
        <p:scale>
          <a:sx n="70" d="100"/>
          <a:sy n="70" d="100"/>
        </p:scale>
        <p:origin x="47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EB17076-2BB2-061A-F91B-EDB0B49DAD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702CFC1E-E3F3-98CF-6784-4498E1BE8A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95BE87D-858E-6A34-32FA-52DA223E0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2025/8/1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CABF779-7F19-3C02-70F9-8F946D76C9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AC1F38B-B549-A109-664D-C015BEA245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377917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E83D708-E7B9-D172-EE28-0BE931ED5A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98A85485-4695-DE04-D46D-30AAE6FCDF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A63A61F-53E7-AFBC-5FE1-D1FF20F45B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2025/8/1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1AC10EB-BB45-ABB1-FD2E-AD9897A128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F4D2ABD-B3B3-1C9C-6EC1-827F23FA61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04109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741C7B41-13B6-2D68-763A-AC0FD90348D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86E174E8-FF12-099E-BF79-9EAE414929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D2AAFBC-6517-9B26-990E-9E8AE7FAE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2025/8/1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782899B-D8A3-A263-DC2D-BB1D0D1E3A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30BF7F1-36E4-6A8C-CB46-27E27FA456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50945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A2044B9-D5E7-BEC1-1106-09E3DDE26E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5601DC7-006D-11DC-3D78-C1BE3840C4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718786F-AE43-C76B-C75F-628C051869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2025/8/1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6E1F8C4-54A0-5A4B-0FF8-685066DF61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AE7C91B-2F95-A3D4-D403-BBD8997A3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1064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AE33B44-419F-384A-F293-D0CB3E1408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BA669DB-873F-32B2-A0FD-B2135B8A65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4B01F57-DC94-D6CE-E24E-AA9B6583B1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2025/8/1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4840617-70B3-7663-A33E-0EB78E7AD1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FF30C57-8FA1-2DBE-A724-F4A6AA5DE7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5015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73D76DD-B2B7-B0E6-AF39-6763132350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6A2CB7C-361F-BDF7-0675-68ECBED9E9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A45B7DB-8A7F-CBC0-E7A1-7A1AE38AA5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A9AD13F-FF25-9AEA-B4C6-B3E4129046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2025/8/1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B8F505DB-0800-6AA5-09AF-B2911558F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C503EB39-745F-6F32-7C3A-ED533A29DF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218389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0D4115C-46D5-AE8C-B623-B8B2E7A3EB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2EC93E7-DED2-A8C7-4124-6EFDD30686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3A35ED0-7BB9-B184-98DE-2AB31340ED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B527E6B1-FA9F-FD3C-481D-D4A0A49402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428E3ADB-B2D8-9AC6-3EE8-5D9B05CBA13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F5F5E303-D42F-69AF-B880-116CB1D3C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2025/8/1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67145D92-024E-961F-9B38-702A930AD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EAEDAAD4-E577-934C-1957-B2A5C7535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55683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EB22AAA-0465-7CEA-0662-896BF348D5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5F4554D-BFD5-A60D-A12F-A64FAA348C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2025/8/1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CD25F209-D6B4-1342-CC68-571A7BCEA3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9F68857C-5344-EFF0-3ABF-B8416E967F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02470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2AE8FC0A-1311-3B56-1D4E-C6722B5293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2025/8/1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E97AE6AF-8BF9-5BE7-57A5-1C55369C3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51A2ABC-9C8F-C995-9006-7E07E3F5A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83003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30DFD4A-31F9-D300-D3FD-06F738CF5B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9DE7EEB-9094-FF2A-E16F-3B210ABE45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F3F8B93-8C75-792F-2D39-47FBC622DE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6CAA9B1-456B-DA82-1FFC-229F19D1E1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2025/8/1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06660B61-5145-B3FD-1452-7F1F1622F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D382CD8-B288-9367-2C00-BE284D3A08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258972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822F7F7-A7D8-7928-8EB8-BB70D63780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3BF968A6-BD3E-72B1-1FC8-A15A71D7665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2B9DD0A2-1CD3-EF81-4DAC-DFB3F3581D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870D1C4-B37E-45DC-F11A-08D9B90E10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2025/8/1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738FE49-A42B-B5BD-46B2-A5EA8EE8C4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5B42F40-6EA1-D574-BD28-F4FA64F915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239760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B2B1E96C-B2FC-9BFE-FF7D-94C2644B1E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76E61C46-12CD-B710-48AF-2379B5F329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F8B5C11-A392-4C89-A436-D7A1F44074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AB417C4-9B04-4880-8168-60CAC11FA5CD}" type="datetimeFigureOut">
              <a:rPr kumimoji="1" lang="ja-JP" altLang="en-US" smtClean="0"/>
              <a:t>2025/8/1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03BDCC2-318B-61E0-1C48-E57ABA48F1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1189F1A-1B1D-0719-7B91-1935F555F0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23726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6E6629A-63A8-590B-ADB4-BF746EC1313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ja-JP" altLang="en-US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キャンパス周辺の</a:t>
            </a:r>
            <a:br>
              <a:rPr kumimoji="1" lang="ja-JP" altLang="en-US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野生動物生息状況の調査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C0AF29D7-7302-3D01-25D5-95C3D456AA4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zh-CN" altLang="en-US" dirty="0"/>
              <a:t>農学部生物学科</a:t>
            </a:r>
            <a:r>
              <a:rPr kumimoji="1" lang="en-US" altLang="zh-CN" dirty="0"/>
              <a:t>2</a:t>
            </a:r>
            <a:r>
              <a:rPr kumimoji="1" lang="zh-CN" altLang="en-US" dirty="0"/>
              <a:t>年</a:t>
            </a:r>
          </a:p>
          <a:p>
            <a:r>
              <a:rPr kumimoji="1" lang="zh-CN" altLang="en-US" dirty="0"/>
              <a:t>山田光一</a:t>
            </a:r>
          </a:p>
        </p:txBody>
      </p:sp>
    </p:spTree>
    <p:extLst>
      <p:ext uri="{BB962C8B-B14F-4D97-AF65-F5344CB8AC3E}">
        <p14:creationId xmlns:p14="http://schemas.microsoft.com/office/powerpoint/2010/main" val="1140196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D8D5EC6-CC22-76BC-D970-6C0CE9CBFA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6000" dirty="0"/>
              <a:t>目次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B63F619-0326-5463-66F2-521AD1576F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42950" indent="-742950">
              <a:buFont typeface="+mj-lt"/>
              <a:buAutoNum type="arabicPeriod"/>
            </a:pPr>
            <a:r>
              <a:rPr kumimoji="1" lang="ja-JP" altLang="en-US" sz="4000" dirty="0"/>
              <a:t>調査の目的</a:t>
            </a:r>
            <a:endParaRPr kumimoji="1" lang="en-US" altLang="ja-JP" sz="4000" dirty="0"/>
          </a:p>
          <a:p>
            <a:pPr marL="742950" indent="-742950">
              <a:buFont typeface="+mj-lt"/>
              <a:buAutoNum type="arabicPeriod"/>
            </a:pPr>
            <a:r>
              <a:rPr lang="ja-JP" altLang="en-US" sz="4000" dirty="0"/>
              <a:t>調査の手順</a:t>
            </a:r>
            <a:endParaRPr lang="en-US" altLang="ja-JP" sz="4000" dirty="0"/>
          </a:p>
          <a:p>
            <a:pPr marL="742950" indent="-742950">
              <a:buFont typeface="+mj-lt"/>
              <a:buAutoNum type="arabicPeriod"/>
            </a:pPr>
            <a:r>
              <a:rPr lang="ja-JP" altLang="en-US" sz="4000" dirty="0"/>
              <a:t>結果</a:t>
            </a:r>
            <a:endParaRPr lang="en-US" altLang="ja-JP" sz="4000" dirty="0"/>
          </a:p>
          <a:p>
            <a:pPr marL="1200150" lvl="1" indent="-742950">
              <a:buFont typeface="+mj-lt"/>
              <a:buAutoNum type="alphaLcPeriod"/>
            </a:pPr>
            <a:r>
              <a:rPr lang="ja-JP" altLang="en-US" sz="3600" dirty="0"/>
              <a:t>アンケート回答内容</a:t>
            </a:r>
            <a:endParaRPr lang="en-US" altLang="ja-JP" sz="3600" dirty="0"/>
          </a:p>
          <a:p>
            <a:pPr marL="1200150" lvl="1" indent="-742950">
              <a:buFont typeface="+mj-lt"/>
              <a:buAutoNum type="alphaLcPeriod"/>
            </a:pPr>
            <a:r>
              <a:rPr lang="ja-JP" altLang="en-US" sz="3600" dirty="0"/>
              <a:t>実際の目撃例</a:t>
            </a:r>
            <a:endParaRPr lang="en-US" altLang="ja-JP" sz="3600" dirty="0"/>
          </a:p>
          <a:p>
            <a:pPr marL="742950" indent="-742950">
              <a:buFont typeface="+mj-lt"/>
              <a:buAutoNum type="arabicPeriod"/>
            </a:pPr>
            <a:r>
              <a:rPr lang="ja-JP" altLang="en-US" sz="4000" dirty="0"/>
              <a:t>今後の課題</a:t>
            </a:r>
            <a:endParaRPr lang="en-US" altLang="ja-JP" sz="4000" dirty="0"/>
          </a:p>
          <a:p>
            <a:endParaRPr lang="en-US" altLang="ja-JP" dirty="0"/>
          </a:p>
          <a:p>
            <a:endParaRPr kumimoji="1" lang="en-US" altLang="ja-JP" dirty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755230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D93A06E-59BF-CF1C-BBAF-E2A181D43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6000" dirty="0"/>
              <a:t>調査の目的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3DEDA12-5508-A060-2B49-CFD4EBFBA8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n"/>
            </a:pPr>
            <a:r>
              <a:rPr kumimoji="1" lang="ja-JP" altLang="en-US" sz="3200" dirty="0"/>
              <a:t>近年、大学構内にて野生動物の目撃が相次いでいる</a:t>
            </a:r>
            <a:endParaRPr kumimoji="1" lang="en-US" altLang="ja-JP" sz="3200" dirty="0"/>
          </a:p>
          <a:p>
            <a:pPr>
              <a:buFont typeface="Wingdings" panose="05000000000000000000" pitchFamily="2" charset="2"/>
              <a:buChar char="n"/>
            </a:pPr>
            <a:r>
              <a:rPr kumimoji="1" lang="ja-JP" altLang="en-US" sz="3200" dirty="0"/>
              <a:t>野生動物の数・種類によっては糞害や感染症などの恐れもある</a:t>
            </a:r>
          </a:p>
          <a:p>
            <a:pPr>
              <a:buFont typeface="Wingdings" panose="05000000000000000000" pitchFamily="2" charset="2"/>
              <a:buChar char="n"/>
            </a:pPr>
            <a:r>
              <a:rPr kumimoji="1" lang="ja-JP" altLang="en-US" sz="3200" dirty="0"/>
              <a:t>対策要否を検討するために、まずは生息状況の調査が必要</a:t>
            </a:r>
          </a:p>
          <a:p>
            <a:pPr>
              <a:buFont typeface="Wingdings" panose="05000000000000000000" pitchFamily="2" charset="2"/>
              <a:buChar char="n"/>
            </a:pPr>
            <a:r>
              <a:rPr kumimoji="1" lang="ja-JP" altLang="en-US" sz="3200" dirty="0"/>
              <a:t>大学内に住み着いている場合、大学事務所に連携</a:t>
            </a:r>
            <a:endParaRPr lang="en-US" altLang="ja-JP" sz="3200" dirty="0"/>
          </a:p>
        </p:txBody>
      </p:sp>
    </p:spTree>
    <p:extLst>
      <p:ext uri="{BB962C8B-B14F-4D97-AF65-F5344CB8AC3E}">
        <p14:creationId xmlns:p14="http://schemas.microsoft.com/office/powerpoint/2010/main" val="4221376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C29E3B5-98A0-C781-0370-F9C3E7F134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sz="3600" b="1" dirty="0"/>
              <a:t>調査手順</a:t>
            </a:r>
            <a:endParaRPr kumimoji="1" lang="ja-JP" altLang="en-US" sz="3600" b="1" dirty="0"/>
          </a:p>
        </p:txBody>
      </p:sp>
      <p:sp>
        <p:nvSpPr>
          <p:cNvPr id="6" name="四角形: 角を丸くする 5">
            <a:extLst>
              <a:ext uri="{FF2B5EF4-FFF2-40B4-BE49-F238E27FC236}">
                <a16:creationId xmlns:a16="http://schemas.microsoft.com/office/drawing/2014/main" id="{6F2AA5C5-93D0-7E0E-2213-575186EB677B}"/>
              </a:ext>
            </a:extLst>
          </p:cNvPr>
          <p:cNvSpPr/>
          <p:nvPr/>
        </p:nvSpPr>
        <p:spPr>
          <a:xfrm>
            <a:off x="838200" y="1513881"/>
            <a:ext cx="2260600" cy="92551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000" b="1" dirty="0"/>
              <a:t>アンケートの</a:t>
            </a:r>
            <a:endParaRPr kumimoji="1" lang="en-US" altLang="ja-JP" sz="2000" b="1" dirty="0"/>
          </a:p>
          <a:p>
            <a:pPr algn="ctr"/>
            <a:r>
              <a:rPr kumimoji="1" lang="ja-JP" altLang="en-US" sz="2000" b="1" dirty="0"/>
              <a:t>実施</a:t>
            </a:r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00A24C95-8392-EBCB-9E12-993BC9A6A6B6}"/>
              </a:ext>
            </a:extLst>
          </p:cNvPr>
          <p:cNvSpPr/>
          <p:nvPr/>
        </p:nvSpPr>
        <p:spPr>
          <a:xfrm>
            <a:off x="5265554" y="1513881"/>
            <a:ext cx="2260600" cy="92551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000" b="1" dirty="0"/>
              <a:t>回答内容の分析</a:t>
            </a:r>
          </a:p>
        </p:txBody>
      </p:sp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CD90C88D-2621-13F4-D497-1B862355FFA0}"/>
              </a:ext>
            </a:extLst>
          </p:cNvPr>
          <p:cNvSpPr/>
          <p:nvPr/>
        </p:nvSpPr>
        <p:spPr>
          <a:xfrm>
            <a:off x="9692906" y="1513881"/>
            <a:ext cx="2260600" cy="92551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000" b="1" dirty="0"/>
              <a:t>実地調査</a:t>
            </a:r>
          </a:p>
        </p:txBody>
      </p:sp>
      <p:sp>
        <p:nvSpPr>
          <p:cNvPr id="10" name="右矢印 10">
            <a:extLst>
              <a:ext uri="{FF2B5EF4-FFF2-40B4-BE49-F238E27FC236}">
                <a16:creationId xmlns:a16="http://schemas.microsoft.com/office/drawing/2014/main" id="{44F3297E-20D4-5C14-F2A9-44EBEDC4D930}"/>
              </a:ext>
            </a:extLst>
          </p:cNvPr>
          <p:cNvSpPr/>
          <p:nvPr/>
        </p:nvSpPr>
        <p:spPr>
          <a:xfrm>
            <a:off x="3739080" y="1653978"/>
            <a:ext cx="886194" cy="645318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/>
          </a:p>
        </p:txBody>
      </p:sp>
      <p:sp>
        <p:nvSpPr>
          <p:cNvPr id="11" name="右矢印 10">
            <a:extLst>
              <a:ext uri="{FF2B5EF4-FFF2-40B4-BE49-F238E27FC236}">
                <a16:creationId xmlns:a16="http://schemas.microsoft.com/office/drawing/2014/main" id="{B3B72391-A465-8D50-E0E0-9F77F1DB7995}"/>
              </a:ext>
            </a:extLst>
          </p:cNvPr>
          <p:cNvSpPr/>
          <p:nvPr/>
        </p:nvSpPr>
        <p:spPr>
          <a:xfrm>
            <a:off x="8166433" y="1653978"/>
            <a:ext cx="886194" cy="645318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/>
          </a:p>
        </p:txBody>
      </p:sp>
      <p:sp>
        <p:nvSpPr>
          <p:cNvPr id="12" name="タイトル 1">
            <a:extLst>
              <a:ext uri="{FF2B5EF4-FFF2-40B4-BE49-F238E27FC236}">
                <a16:creationId xmlns:a16="http://schemas.microsoft.com/office/drawing/2014/main" id="{E07ABF11-018C-E65A-E135-47DA5A756923}"/>
              </a:ext>
            </a:extLst>
          </p:cNvPr>
          <p:cNvSpPr txBox="1">
            <a:spLocks/>
          </p:cNvSpPr>
          <p:nvPr/>
        </p:nvSpPr>
        <p:spPr>
          <a:xfrm>
            <a:off x="838200" y="315604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3600" b="1" dirty="0"/>
              <a:t>アンケートの実施手順</a:t>
            </a:r>
          </a:p>
        </p:txBody>
      </p:sp>
      <p:sp>
        <p:nvSpPr>
          <p:cNvPr id="13" name="四角形: 角を丸くする 12">
            <a:extLst>
              <a:ext uri="{FF2B5EF4-FFF2-40B4-BE49-F238E27FC236}">
                <a16:creationId xmlns:a16="http://schemas.microsoft.com/office/drawing/2014/main" id="{62245368-B84E-0F63-9E45-7021BA25FA98}"/>
              </a:ext>
            </a:extLst>
          </p:cNvPr>
          <p:cNvSpPr/>
          <p:nvPr/>
        </p:nvSpPr>
        <p:spPr>
          <a:xfrm>
            <a:off x="838200" y="4304796"/>
            <a:ext cx="2260600" cy="92551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accent2"/>
            </a:solidFill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000" b="1" dirty="0"/>
              <a:t>回答項目の作成</a:t>
            </a:r>
          </a:p>
        </p:txBody>
      </p:sp>
      <p:sp>
        <p:nvSpPr>
          <p:cNvPr id="14" name="四角形: 角を丸くする 13">
            <a:extLst>
              <a:ext uri="{FF2B5EF4-FFF2-40B4-BE49-F238E27FC236}">
                <a16:creationId xmlns:a16="http://schemas.microsoft.com/office/drawing/2014/main" id="{EF0170EE-1BFC-2888-2D4A-65A53F928EE2}"/>
              </a:ext>
            </a:extLst>
          </p:cNvPr>
          <p:cNvSpPr/>
          <p:nvPr/>
        </p:nvSpPr>
        <p:spPr>
          <a:xfrm>
            <a:off x="5265554" y="4304796"/>
            <a:ext cx="2260600" cy="92551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accent2"/>
            </a:solidFill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000" b="1" dirty="0"/>
              <a:t>調査用紙の配布</a:t>
            </a:r>
          </a:p>
        </p:txBody>
      </p:sp>
      <p:sp>
        <p:nvSpPr>
          <p:cNvPr id="15" name="四角形: 角を丸くする 14">
            <a:extLst>
              <a:ext uri="{FF2B5EF4-FFF2-40B4-BE49-F238E27FC236}">
                <a16:creationId xmlns:a16="http://schemas.microsoft.com/office/drawing/2014/main" id="{B26DB5D0-1303-2219-095F-A4044A05B0AC}"/>
              </a:ext>
            </a:extLst>
          </p:cNvPr>
          <p:cNvSpPr/>
          <p:nvPr/>
        </p:nvSpPr>
        <p:spPr>
          <a:xfrm>
            <a:off x="9692906" y="4304796"/>
            <a:ext cx="2260600" cy="92551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accent2"/>
            </a:solidFill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000" b="1" dirty="0"/>
              <a:t>用紙の回収・</a:t>
            </a:r>
            <a:endParaRPr kumimoji="1" lang="en-US" altLang="ja-JP" sz="2000" b="1" dirty="0"/>
          </a:p>
          <a:p>
            <a:pPr algn="ctr"/>
            <a:r>
              <a:rPr kumimoji="1" lang="ja-JP" altLang="en-US" sz="2000" b="1" dirty="0"/>
              <a:t>回答の分析</a:t>
            </a:r>
          </a:p>
        </p:txBody>
      </p:sp>
      <p:sp>
        <p:nvSpPr>
          <p:cNvPr id="16" name="右矢印 10">
            <a:extLst>
              <a:ext uri="{FF2B5EF4-FFF2-40B4-BE49-F238E27FC236}">
                <a16:creationId xmlns:a16="http://schemas.microsoft.com/office/drawing/2014/main" id="{EA83F0CF-0BE9-71AA-C7CC-9FE7313F1985}"/>
              </a:ext>
            </a:extLst>
          </p:cNvPr>
          <p:cNvSpPr/>
          <p:nvPr/>
        </p:nvSpPr>
        <p:spPr>
          <a:xfrm>
            <a:off x="3739080" y="4444893"/>
            <a:ext cx="886194" cy="645318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/>
          </a:p>
        </p:txBody>
      </p:sp>
      <p:sp>
        <p:nvSpPr>
          <p:cNvPr id="17" name="右矢印 10">
            <a:extLst>
              <a:ext uri="{FF2B5EF4-FFF2-40B4-BE49-F238E27FC236}">
                <a16:creationId xmlns:a16="http://schemas.microsoft.com/office/drawing/2014/main" id="{4A3ACE86-475E-B8E6-82D9-F21269167197}"/>
              </a:ext>
            </a:extLst>
          </p:cNvPr>
          <p:cNvSpPr/>
          <p:nvPr/>
        </p:nvSpPr>
        <p:spPr>
          <a:xfrm>
            <a:off x="8166433" y="4444893"/>
            <a:ext cx="886194" cy="645318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/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CA8FB1A0-48A7-BC17-1520-738F3689FB22}"/>
              </a:ext>
            </a:extLst>
          </p:cNvPr>
          <p:cNvSpPr txBox="1"/>
          <p:nvPr/>
        </p:nvSpPr>
        <p:spPr>
          <a:xfrm>
            <a:off x="5981700" y="5823786"/>
            <a:ext cx="5570756" cy="523220"/>
          </a:xfrm>
          <a:prstGeom prst="rect">
            <a:avLst/>
          </a:prstGeom>
          <a:noFill/>
        </p:spPr>
        <p:txBody>
          <a:bodyPr wrap="none" rtlCol="0">
            <a:prstTxWarp prst="textChevron">
              <a:avLst/>
            </a:prstTxWarp>
            <a:spAutoFit/>
          </a:bodyPr>
          <a:lstStyle/>
          <a:p>
            <a:r>
              <a:rPr kumimoji="1" lang="ja-JP" altLang="en-US" sz="2800" b="1" dirty="0">
                <a:ln>
                  <a:solidFill>
                    <a:schemeClr val="accent6"/>
                  </a:solidFill>
                </a:ln>
                <a:solidFill>
                  <a:srgbClr val="FFFF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ご協力ありがとうございました！</a:t>
            </a:r>
          </a:p>
        </p:txBody>
      </p:sp>
    </p:spTree>
    <p:extLst>
      <p:ext uri="{BB962C8B-B14F-4D97-AF65-F5344CB8AC3E}">
        <p14:creationId xmlns:p14="http://schemas.microsoft.com/office/powerpoint/2010/main" val="1730794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6" grpId="0" animBg="1"/>
      <p:bldP spid="17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1614</TotalTime>
  <Words>126</Words>
  <Application>Microsoft Office PowerPoint</Application>
  <PresentationFormat>ワイド画面</PresentationFormat>
  <Paragraphs>27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10" baseType="lpstr">
      <vt:lpstr>メイリオ</vt:lpstr>
      <vt:lpstr>游ゴシック</vt:lpstr>
      <vt:lpstr>游ゴシック Light</vt:lpstr>
      <vt:lpstr>Arial</vt:lpstr>
      <vt:lpstr>Wingdings</vt:lpstr>
      <vt:lpstr>Office テーマ</vt:lpstr>
      <vt:lpstr>キャンパス周辺の 野生動物生息状況の調査</vt:lpstr>
      <vt:lpstr>目次</vt:lpstr>
      <vt:lpstr>調査の目的</vt:lpstr>
      <vt:lpstr>調査手順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一郎 山田</dc:creator>
  <cp:lastModifiedBy>一郎 山田</cp:lastModifiedBy>
  <cp:revision>2</cp:revision>
  <dcterms:created xsi:type="dcterms:W3CDTF">2025-07-31T07:42:05Z</dcterms:created>
  <dcterms:modified xsi:type="dcterms:W3CDTF">2025-08-01T10:37:29Z</dcterms:modified>
</cp:coreProperties>
</file>