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61" r:id="rId6"/>
    <p:sldId id="264" r:id="rId7"/>
    <p:sldId id="262" r:id="rId8"/>
    <p:sldId id="263" r:id="rId9"/>
    <p:sldId id="266" r:id="rId1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中間スタイル 3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8" autoAdjust="0"/>
    <p:restoredTop sz="94660"/>
  </p:normalViewPr>
  <p:slideViewPr>
    <p:cSldViewPr snapToGrid="0">
      <p:cViewPr varScale="1">
        <p:scale>
          <a:sx n="71" d="100"/>
          <a:sy n="71" d="100"/>
        </p:scale>
        <p:origin x="4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DA7-4AF2-A547-1EFE671266F7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DA7-4AF2-A547-1EFE671266F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はい</c:v>
                </c:pt>
                <c:pt idx="1">
                  <c:v>いいえ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42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93-4718-A1A5-E4520ADB6E2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目撃数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1号館</c:v>
                </c:pt>
                <c:pt idx="1">
                  <c:v>2号館</c:v>
                </c:pt>
                <c:pt idx="2">
                  <c:v>3号館</c:v>
                </c:pt>
                <c:pt idx="3">
                  <c:v>図書館</c:v>
                </c:pt>
                <c:pt idx="4">
                  <c:v>事務棟</c:v>
                </c:pt>
                <c:pt idx="5">
                  <c:v>体育館</c:v>
                </c:pt>
                <c:pt idx="6">
                  <c:v>その他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</c:v>
                </c:pt>
                <c:pt idx="1">
                  <c:v>12</c:v>
                </c:pt>
                <c:pt idx="2">
                  <c:v>18</c:v>
                </c:pt>
                <c:pt idx="3">
                  <c:v>1</c:v>
                </c:pt>
                <c:pt idx="4">
                  <c:v>10</c:v>
                </c:pt>
                <c:pt idx="5">
                  <c:v>1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80-409C-B4CD-C3C73D45D0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28885279"/>
        <c:axId val="1528880479"/>
      </c:barChart>
      <c:catAx>
        <c:axId val="1528885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880479"/>
        <c:crosses val="autoZero"/>
        <c:auto val="1"/>
        <c:lblAlgn val="ctr"/>
        <c:lblOffset val="100"/>
        <c:noMultiLvlLbl val="0"/>
      </c:catAx>
      <c:valAx>
        <c:axId val="15288804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885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ネコ</c:v>
                </c:pt>
                <c:pt idx="1">
                  <c:v>ハクビシン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9D-4CBE-8378-3017D943698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528920319"/>
        <c:axId val="1528904479"/>
      </c:barChart>
      <c:catAx>
        <c:axId val="15289203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904479"/>
        <c:crosses val="autoZero"/>
        <c:auto val="1"/>
        <c:lblAlgn val="ctr"/>
        <c:lblOffset val="100"/>
        <c:noMultiLvlLbl val="0"/>
      </c:catAx>
      <c:valAx>
        <c:axId val="15289044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9203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b="1"/>
              <a:t>東京都の捕獲頭数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Sheet1!$A$4</c:f>
              <c:strCache>
                <c:ptCount val="1"/>
                <c:pt idx="0">
                  <c:v>平成 30 年度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Sheet1!$B$4:$W$4</c:f>
              <c:numCache>
                <c:formatCode>General</c:formatCode>
                <c:ptCount val="22"/>
                <c:pt idx="0">
                  <c:v>1565</c:v>
                </c:pt>
                <c:pt idx="1">
                  <c:v>1302</c:v>
                </c:pt>
                <c:pt idx="2">
                  <c:v>294</c:v>
                </c:pt>
                <c:pt idx="3">
                  <c:v>144422</c:v>
                </c:pt>
                <c:pt idx="4">
                  <c:v>1519</c:v>
                </c:pt>
                <c:pt idx="5">
                  <c:v>0</c:v>
                </c:pt>
                <c:pt idx="6">
                  <c:v>263</c:v>
                </c:pt>
                <c:pt idx="7">
                  <c:v>6449</c:v>
                </c:pt>
                <c:pt idx="8">
                  <c:v>15</c:v>
                </c:pt>
                <c:pt idx="9">
                  <c:v>416</c:v>
                </c:pt>
                <c:pt idx="10">
                  <c:v>50701</c:v>
                </c:pt>
                <c:pt idx="11">
                  <c:v>58953</c:v>
                </c:pt>
                <c:pt idx="12">
                  <c:v>38865</c:v>
                </c:pt>
                <c:pt idx="13">
                  <c:v>566</c:v>
                </c:pt>
                <c:pt idx="14">
                  <c:v>8</c:v>
                </c:pt>
                <c:pt idx="15">
                  <c:v>3904</c:v>
                </c:pt>
                <c:pt idx="16">
                  <c:v>36</c:v>
                </c:pt>
                <c:pt idx="17">
                  <c:v>985</c:v>
                </c:pt>
                <c:pt idx="18">
                  <c:v>39</c:v>
                </c:pt>
                <c:pt idx="19">
                  <c:v>444</c:v>
                </c:pt>
                <c:pt idx="20">
                  <c:v>13</c:v>
                </c:pt>
                <c:pt idx="2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20-490F-8CFC-E515257EC413}"/>
            </c:ext>
          </c:extLst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令和 元 年度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Sheet1!$B$5:$W$5</c:f>
              <c:numCache>
                <c:formatCode>General</c:formatCode>
                <c:ptCount val="22"/>
                <c:pt idx="0">
                  <c:v>1555</c:v>
                </c:pt>
                <c:pt idx="1">
                  <c:v>1792</c:v>
                </c:pt>
                <c:pt idx="2">
                  <c:v>257</c:v>
                </c:pt>
                <c:pt idx="3">
                  <c:v>132838</c:v>
                </c:pt>
                <c:pt idx="4">
                  <c:v>1706</c:v>
                </c:pt>
                <c:pt idx="5">
                  <c:v>2</c:v>
                </c:pt>
                <c:pt idx="6">
                  <c:v>505</c:v>
                </c:pt>
                <c:pt idx="7">
                  <c:v>6771</c:v>
                </c:pt>
                <c:pt idx="8">
                  <c:v>12</c:v>
                </c:pt>
                <c:pt idx="9">
                  <c:v>390</c:v>
                </c:pt>
                <c:pt idx="10">
                  <c:v>56130</c:v>
                </c:pt>
                <c:pt idx="11">
                  <c:v>68833</c:v>
                </c:pt>
                <c:pt idx="12">
                  <c:v>13753</c:v>
                </c:pt>
                <c:pt idx="13">
                  <c:v>443</c:v>
                </c:pt>
                <c:pt idx="14">
                  <c:v>11</c:v>
                </c:pt>
                <c:pt idx="15">
                  <c:v>2877</c:v>
                </c:pt>
                <c:pt idx="16">
                  <c:v>25</c:v>
                </c:pt>
                <c:pt idx="17">
                  <c:v>1150</c:v>
                </c:pt>
                <c:pt idx="18">
                  <c:v>31</c:v>
                </c:pt>
                <c:pt idx="19">
                  <c:v>383</c:v>
                </c:pt>
                <c:pt idx="20">
                  <c:v>13</c:v>
                </c:pt>
                <c:pt idx="21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20-490F-8CFC-E515257EC413}"/>
            </c:ext>
          </c:extLst>
        </c:ser>
        <c:ser>
          <c:idx val="2"/>
          <c:order val="2"/>
          <c:tx>
            <c:strRef>
              <c:f>Sheet1!$A$6</c:f>
              <c:strCache>
                <c:ptCount val="1"/>
                <c:pt idx="0">
                  <c:v>令和  2 年度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Sheet1!$B$6:$W$6</c:f>
              <c:numCache>
                <c:formatCode>General</c:formatCode>
                <c:ptCount val="22"/>
                <c:pt idx="0">
                  <c:v>2067</c:v>
                </c:pt>
                <c:pt idx="1">
                  <c:v>2031</c:v>
                </c:pt>
                <c:pt idx="2">
                  <c:v>247</c:v>
                </c:pt>
                <c:pt idx="3">
                  <c:v>122465</c:v>
                </c:pt>
                <c:pt idx="4">
                  <c:v>1487</c:v>
                </c:pt>
                <c:pt idx="5">
                  <c:v>3</c:v>
                </c:pt>
                <c:pt idx="6">
                  <c:v>422</c:v>
                </c:pt>
                <c:pt idx="7">
                  <c:v>6613</c:v>
                </c:pt>
                <c:pt idx="8">
                  <c:v>10</c:v>
                </c:pt>
                <c:pt idx="9">
                  <c:v>357</c:v>
                </c:pt>
                <c:pt idx="10">
                  <c:v>63267</c:v>
                </c:pt>
                <c:pt idx="11">
                  <c:v>77486</c:v>
                </c:pt>
                <c:pt idx="12">
                  <c:v>14627</c:v>
                </c:pt>
                <c:pt idx="13">
                  <c:v>398</c:v>
                </c:pt>
                <c:pt idx="14">
                  <c:v>10</c:v>
                </c:pt>
                <c:pt idx="15">
                  <c:v>2099</c:v>
                </c:pt>
                <c:pt idx="16">
                  <c:v>26</c:v>
                </c:pt>
                <c:pt idx="17">
                  <c:v>1064</c:v>
                </c:pt>
                <c:pt idx="18">
                  <c:v>39</c:v>
                </c:pt>
                <c:pt idx="19">
                  <c:v>392</c:v>
                </c:pt>
                <c:pt idx="20">
                  <c:v>25</c:v>
                </c:pt>
                <c:pt idx="21">
                  <c:v>151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20-490F-8CFC-E515257EC4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0714879"/>
        <c:axId val="240715359"/>
      </c:barChart>
      <c:catAx>
        <c:axId val="2407148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40715359"/>
        <c:crosses val="autoZero"/>
        <c:auto val="1"/>
        <c:lblAlgn val="ctr"/>
        <c:lblOffset val="100"/>
        <c:noMultiLvlLbl val="0"/>
      </c:catAx>
      <c:valAx>
        <c:axId val="2407153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407148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B17076-2BB2-061A-F91B-EDB0B49DAD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02CFC1E-E3F3-98CF-6784-4498E1BE8A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95BE87D-858E-6A34-32FA-52DA223E0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ABF779-7F19-3C02-70F9-8F946D76C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AC1F38B-B549-A109-664D-C015BEA24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7791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83D708-E7B9-D172-EE28-0BE931ED5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8A85485-4695-DE04-D46D-30AAE6FCD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A63A61F-53E7-AFBC-5FE1-D1FF20F45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1AC10EB-BB45-ABB1-FD2E-AD9897A12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4D2ABD-B3B3-1C9C-6EC1-827F23FA6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4109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741C7B41-13B6-2D68-763A-AC0FD90348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6E174E8-FF12-099E-BF79-9EAE414929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D2AAFBC-6517-9B26-990E-9E8AE7FAE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782899B-D8A3-A263-DC2D-BB1D0D1E3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30BF7F1-36E4-6A8C-CB46-27E27FA45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0945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A2044B9-D5E7-BEC1-1106-09E3DDE26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5601DC7-006D-11DC-3D78-C1BE3840C4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718786F-AE43-C76B-C75F-628C05186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6E1F8C4-54A0-5A4B-0FF8-685066DF6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AE7C91B-2F95-A3D4-D403-BBD8997A3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1064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E33B44-419F-384A-F293-D0CB3E140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BA669DB-873F-32B2-A0FD-B2135B8A65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4B01F57-DC94-D6CE-E24E-AA9B6583B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4840617-70B3-7663-A33E-0EB78E7AD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FF30C57-8FA1-2DBE-A724-F4A6AA5DE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015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73D76DD-B2B7-B0E6-AF39-676313235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6A2CB7C-361F-BDF7-0675-68ECBED9E9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A45B7DB-8A7F-CBC0-E7A1-7A1AE38AA5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A9AD13F-FF25-9AEA-B4C6-B3E412904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8F505DB-0800-6AA5-09AF-B2911558F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503EB39-745F-6F32-7C3A-ED533A29D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1838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0D4115C-46D5-AE8C-B623-B8B2E7A3E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2EC93E7-DED2-A8C7-4124-6EFDD30686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3A35ED0-7BB9-B184-98DE-2AB31340ED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527E6B1-FA9F-FD3C-481D-D4A0A49402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28E3ADB-B2D8-9AC6-3EE8-5D9B05CBA1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5F5E303-D42F-69AF-B880-116CB1D3C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67145D92-024E-961F-9B38-702A930AD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AEDAAD4-E577-934C-1957-B2A5C7535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5683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EB22AAA-0465-7CEA-0662-896BF348D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5F4554D-BFD5-A60D-A12F-A64FAA348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D25F209-D6B4-1342-CC68-571A7BCEA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F68857C-5344-EFF0-3ABF-B8416E967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0247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AE8FC0A-1311-3B56-1D4E-C6722B529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97AE6AF-8BF9-5BE7-57A5-1C55369C3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51A2ABC-9C8F-C995-9006-7E07E3F5A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3003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0DFD4A-31F9-D300-D3FD-06F738CF5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9DE7EEB-9094-FF2A-E16F-3B210ABE45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F3F8B93-8C75-792F-2D39-47FBC622DE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6CAA9B1-456B-DA82-1FFC-229F19D1E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6660B61-5145-B3FD-1452-7F1F1622F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D382CD8-B288-9367-2C00-BE284D3A0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5897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822F7F7-A7D8-7928-8EB8-BB70D6378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BF968A6-BD3E-72B1-1FC8-A15A71D766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B9DD0A2-1CD3-EF81-4DAC-DFB3F3581D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870D1C4-B37E-45DC-F11A-08D9B90E1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17C4-9B04-4880-8168-60CAC11FA5CD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738FE49-A42B-B5BD-46B2-A5EA8EE8C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5B42F40-6EA1-D574-BD28-F4FA64F91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3976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B2B1E96C-B2FC-9BFE-FF7D-94C2644B1E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6E61C46-12CD-B710-48AF-2379B5F329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F8B5C11-A392-4C89-A436-D7A1F44074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AB417C4-9B04-4880-8168-60CAC11FA5CD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03BDCC2-318B-61E0-1C48-E57ABA48F1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1189F1A-1B1D-0719-7B91-1935F555F0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3726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E6629A-63A8-590B-ADB4-BF746EC131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キャンパス周辺の</a:t>
            </a:r>
            <a:br>
              <a:rPr kumimoji="1" lang="ja-JP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野生動物生息状況の調査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0AF29D7-7302-3D01-25D5-95C3D456AA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CN" altLang="en-US" dirty="0"/>
              <a:t>農学部生物学科</a:t>
            </a:r>
            <a:r>
              <a:rPr kumimoji="1" lang="en-US" altLang="zh-CN" dirty="0"/>
              <a:t>2</a:t>
            </a:r>
            <a:r>
              <a:rPr kumimoji="1" lang="zh-CN" altLang="en-US" dirty="0"/>
              <a:t>年</a:t>
            </a:r>
          </a:p>
          <a:p>
            <a:r>
              <a:rPr kumimoji="1" lang="zh-CN" altLang="en-US" dirty="0"/>
              <a:t>山田光一</a:t>
            </a:r>
          </a:p>
        </p:txBody>
      </p:sp>
    </p:spTree>
    <p:extLst>
      <p:ext uri="{BB962C8B-B14F-4D97-AF65-F5344CB8AC3E}">
        <p14:creationId xmlns:p14="http://schemas.microsoft.com/office/powerpoint/2010/main" val="114019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D8D5EC6-CC22-76BC-D970-6C0CE9CBF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目次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B63F619-0326-5463-66F2-521AD1576F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kumimoji="1" lang="ja-JP" altLang="en-US" sz="4000" dirty="0"/>
              <a:t>調査の目的</a:t>
            </a:r>
            <a:endParaRPr kumimoji="1"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調査の手順</a:t>
            </a:r>
            <a:endParaRPr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結果</a:t>
            </a:r>
            <a:endParaRPr lang="en-US" altLang="ja-JP" sz="4000" dirty="0"/>
          </a:p>
          <a:p>
            <a:pPr marL="1200150" lvl="1" indent="-742950">
              <a:buFont typeface="+mj-lt"/>
              <a:buAutoNum type="alphaLcPeriod"/>
            </a:pPr>
            <a:r>
              <a:rPr lang="ja-JP" altLang="en-US" sz="3600" dirty="0"/>
              <a:t>アンケート回答内容</a:t>
            </a:r>
            <a:endParaRPr lang="en-US" altLang="ja-JP" sz="3600" dirty="0"/>
          </a:p>
          <a:p>
            <a:pPr marL="1200150" lvl="1" indent="-742950">
              <a:buFont typeface="+mj-lt"/>
              <a:buAutoNum type="alphaLcPeriod"/>
            </a:pPr>
            <a:r>
              <a:rPr lang="ja-JP" altLang="en-US" sz="3600" dirty="0"/>
              <a:t>実際の目撃例</a:t>
            </a:r>
            <a:endParaRPr lang="en-US" altLang="ja-JP" sz="36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今後の課題</a:t>
            </a:r>
            <a:endParaRPr lang="en-US" altLang="ja-JP" sz="4000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75523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93A06E-59BF-CF1C-BBAF-E2A181D43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調査の目的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3DEDA12-5508-A060-2B49-CFD4EBFBA8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近年、大学構内にて野生動物の目撃が相次いでいる</a:t>
            </a:r>
            <a:endParaRPr kumimoji="1" lang="en-US" altLang="ja-JP" sz="3200" dirty="0"/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野生動物の数・種類によっては糞害や感染症などの恐れもある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対策要否を検討するために、まずは生息状況の調査が必要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大学内に住み着いている場合、大学事務所に連携</a:t>
            </a:r>
            <a:endParaRPr lang="en-US" altLang="ja-JP" sz="3200" dirty="0"/>
          </a:p>
        </p:txBody>
      </p:sp>
    </p:spTree>
    <p:extLst>
      <p:ext uri="{BB962C8B-B14F-4D97-AF65-F5344CB8AC3E}">
        <p14:creationId xmlns:p14="http://schemas.microsoft.com/office/powerpoint/2010/main" val="422137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29E3B5-98A0-C781-0370-F9C3E7F13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b="1" dirty="0"/>
              <a:t>調査手順</a:t>
            </a:r>
            <a:endParaRPr kumimoji="1" lang="ja-JP" altLang="en-US" sz="3600" b="1" dirty="0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6F2AA5C5-93D0-7E0E-2213-575186EB677B}"/>
              </a:ext>
            </a:extLst>
          </p:cNvPr>
          <p:cNvSpPr/>
          <p:nvPr/>
        </p:nvSpPr>
        <p:spPr>
          <a:xfrm>
            <a:off x="838200" y="1513881"/>
            <a:ext cx="2260600" cy="9255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アンケートの</a:t>
            </a:r>
            <a:endParaRPr kumimoji="1" lang="en-US" altLang="ja-JP" sz="2000" b="1" dirty="0"/>
          </a:p>
          <a:p>
            <a:pPr algn="ctr"/>
            <a:r>
              <a:rPr kumimoji="1" lang="ja-JP" altLang="en-US" sz="2000" b="1" dirty="0"/>
              <a:t>実施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00A24C95-8392-EBCB-9E12-993BC9A6A6B6}"/>
              </a:ext>
            </a:extLst>
          </p:cNvPr>
          <p:cNvSpPr/>
          <p:nvPr/>
        </p:nvSpPr>
        <p:spPr>
          <a:xfrm>
            <a:off x="5265554" y="1513881"/>
            <a:ext cx="2260600" cy="9255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回答内容の分析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CD90C88D-2621-13F4-D497-1B862355FFA0}"/>
              </a:ext>
            </a:extLst>
          </p:cNvPr>
          <p:cNvSpPr/>
          <p:nvPr/>
        </p:nvSpPr>
        <p:spPr>
          <a:xfrm>
            <a:off x="9692906" y="1513881"/>
            <a:ext cx="2260600" cy="9255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実地調査</a:t>
            </a:r>
          </a:p>
        </p:txBody>
      </p:sp>
      <p:sp>
        <p:nvSpPr>
          <p:cNvPr id="10" name="右矢印 10">
            <a:extLst>
              <a:ext uri="{FF2B5EF4-FFF2-40B4-BE49-F238E27FC236}">
                <a16:creationId xmlns:a16="http://schemas.microsoft.com/office/drawing/2014/main" id="{44F3297E-20D4-5C14-F2A9-44EBEDC4D930}"/>
              </a:ext>
            </a:extLst>
          </p:cNvPr>
          <p:cNvSpPr/>
          <p:nvPr/>
        </p:nvSpPr>
        <p:spPr>
          <a:xfrm>
            <a:off x="3739080" y="1653978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1" name="右矢印 10">
            <a:extLst>
              <a:ext uri="{FF2B5EF4-FFF2-40B4-BE49-F238E27FC236}">
                <a16:creationId xmlns:a16="http://schemas.microsoft.com/office/drawing/2014/main" id="{B3B72391-A465-8D50-E0E0-9F77F1DB7995}"/>
              </a:ext>
            </a:extLst>
          </p:cNvPr>
          <p:cNvSpPr/>
          <p:nvPr/>
        </p:nvSpPr>
        <p:spPr>
          <a:xfrm>
            <a:off x="8166433" y="1653978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E07ABF11-018C-E65A-E135-47DA5A756923}"/>
              </a:ext>
            </a:extLst>
          </p:cNvPr>
          <p:cNvSpPr txBox="1">
            <a:spLocks/>
          </p:cNvSpPr>
          <p:nvPr/>
        </p:nvSpPr>
        <p:spPr>
          <a:xfrm>
            <a:off x="838200" y="315604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 b="1" dirty="0"/>
              <a:t>アンケートの実施手順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62245368-B84E-0F63-9E45-7021BA25FA98}"/>
              </a:ext>
            </a:extLst>
          </p:cNvPr>
          <p:cNvSpPr/>
          <p:nvPr/>
        </p:nvSpPr>
        <p:spPr>
          <a:xfrm>
            <a:off x="838200" y="4304796"/>
            <a:ext cx="2260600" cy="9255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回答項目の作成</a:t>
            </a:r>
          </a:p>
        </p:txBody>
      </p:sp>
      <p:sp>
        <p:nvSpPr>
          <p:cNvPr id="14" name="四角形: 角を丸くする 13">
            <a:extLst>
              <a:ext uri="{FF2B5EF4-FFF2-40B4-BE49-F238E27FC236}">
                <a16:creationId xmlns:a16="http://schemas.microsoft.com/office/drawing/2014/main" id="{EF0170EE-1BFC-2888-2D4A-65A53F928EE2}"/>
              </a:ext>
            </a:extLst>
          </p:cNvPr>
          <p:cNvSpPr/>
          <p:nvPr/>
        </p:nvSpPr>
        <p:spPr>
          <a:xfrm>
            <a:off x="5265554" y="4304796"/>
            <a:ext cx="2260600" cy="9255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調査用紙の配布</a:t>
            </a: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B26DB5D0-1303-2219-095F-A4044A05B0AC}"/>
              </a:ext>
            </a:extLst>
          </p:cNvPr>
          <p:cNvSpPr/>
          <p:nvPr/>
        </p:nvSpPr>
        <p:spPr>
          <a:xfrm>
            <a:off x="9692906" y="4304796"/>
            <a:ext cx="2260600" cy="9255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用紙の回収・</a:t>
            </a:r>
            <a:endParaRPr kumimoji="1" lang="en-US" altLang="ja-JP" sz="2000" b="1" dirty="0"/>
          </a:p>
          <a:p>
            <a:pPr algn="ctr"/>
            <a:r>
              <a:rPr kumimoji="1" lang="ja-JP" altLang="en-US" sz="2000" b="1" dirty="0"/>
              <a:t>回答の分析</a:t>
            </a:r>
          </a:p>
        </p:txBody>
      </p:sp>
      <p:sp>
        <p:nvSpPr>
          <p:cNvPr id="16" name="右矢印 10">
            <a:extLst>
              <a:ext uri="{FF2B5EF4-FFF2-40B4-BE49-F238E27FC236}">
                <a16:creationId xmlns:a16="http://schemas.microsoft.com/office/drawing/2014/main" id="{EA83F0CF-0BE9-71AA-C7CC-9FE7313F1985}"/>
              </a:ext>
            </a:extLst>
          </p:cNvPr>
          <p:cNvSpPr/>
          <p:nvPr/>
        </p:nvSpPr>
        <p:spPr>
          <a:xfrm>
            <a:off x="3739080" y="4444893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7" name="右矢印 10">
            <a:extLst>
              <a:ext uri="{FF2B5EF4-FFF2-40B4-BE49-F238E27FC236}">
                <a16:creationId xmlns:a16="http://schemas.microsoft.com/office/drawing/2014/main" id="{4A3ACE86-475E-B8E6-82D9-F21269167197}"/>
              </a:ext>
            </a:extLst>
          </p:cNvPr>
          <p:cNvSpPr/>
          <p:nvPr/>
        </p:nvSpPr>
        <p:spPr>
          <a:xfrm>
            <a:off x="8166433" y="4444893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A8FB1A0-48A7-BC17-1520-738F3689FB22}"/>
              </a:ext>
            </a:extLst>
          </p:cNvPr>
          <p:cNvSpPr txBox="1"/>
          <p:nvPr/>
        </p:nvSpPr>
        <p:spPr>
          <a:xfrm>
            <a:off x="5981700" y="5823786"/>
            <a:ext cx="5570756" cy="523220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kumimoji="1" lang="ja-JP" altLang="en-US" sz="2800" b="1" dirty="0">
                <a:ln>
                  <a:solidFill>
                    <a:schemeClr val="accent6"/>
                  </a:solidFill>
                </a:ln>
                <a:solidFill>
                  <a:srgbClr val="FFFF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ご協力ありがとうございました！</a:t>
            </a:r>
          </a:p>
        </p:txBody>
      </p:sp>
    </p:spTree>
    <p:extLst>
      <p:ext uri="{BB962C8B-B14F-4D97-AF65-F5344CB8AC3E}">
        <p14:creationId xmlns:p14="http://schemas.microsoft.com/office/powerpoint/2010/main" val="1730794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BAFDAB4-5574-21D4-162F-369564B72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800" b="1" dirty="0"/>
              <a:t>アンケートの内容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D339CD61-77CB-496F-5625-805736EFC6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1691592"/>
              </p:ext>
            </p:extLst>
          </p:nvPr>
        </p:nvGraphicFramePr>
        <p:xfrm>
          <a:off x="838200" y="1825625"/>
          <a:ext cx="10515597" cy="420624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1409700">
                  <a:extLst>
                    <a:ext uri="{9D8B030D-6E8A-4147-A177-3AD203B41FA5}">
                      <a16:colId xmlns:a16="http://schemas.microsoft.com/office/drawing/2014/main" val="1565950815"/>
                    </a:ext>
                  </a:extLst>
                </a:gridCol>
                <a:gridCol w="5600698">
                  <a:extLst>
                    <a:ext uri="{9D8B030D-6E8A-4147-A177-3AD203B41FA5}">
                      <a16:colId xmlns:a16="http://schemas.microsoft.com/office/drawing/2014/main" val="3878387738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41531153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番号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質問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回答欄</a:t>
                      </a:r>
                      <a:endParaRPr kumimoji="1" lang="en-US" altLang="ja-JP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8583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質問</a:t>
                      </a:r>
                      <a:r>
                        <a:rPr kumimoji="1" lang="en-US" altLang="ja-JP" sz="28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あなたはキャンパス内で野生動物を目撃したことがありますか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はい・いいえ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9962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質問</a:t>
                      </a:r>
                      <a:r>
                        <a:rPr kumimoji="1" lang="en-US" altLang="ja-JP" sz="2800" dirty="0"/>
                        <a:t>2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（設問１で「はい」と回答した場合）</a:t>
                      </a:r>
                    </a:p>
                    <a:p>
                      <a:r>
                        <a:rPr kumimoji="1" lang="ja-JP" altLang="en-US" sz="2800" dirty="0"/>
                        <a:t>それはどの建物の近くでしたか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１号館・２号館・３号館・図書館・事務棟・その他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8991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質問</a:t>
                      </a:r>
                      <a:r>
                        <a:rPr kumimoji="1" lang="en-US" altLang="ja-JP" sz="2800" dirty="0"/>
                        <a:t>3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（設問１で「はい」と回答した場合）</a:t>
                      </a:r>
                    </a:p>
                    <a:p>
                      <a:r>
                        <a:rPr kumimoji="1" lang="ja-JP" altLang="en-US" sz="2800" dirty="0"/>
                        <a:t>その動物は何でしたか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dirty="0"/>
                        <a:t>自由記述</a:t>
                      </a:r>
                      <a:endParaRPr kumimoji="1" lang="en-US" altLang="ja-JP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20958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0722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CB44B0-6E80-D44A-DE86-4ECF6EEDE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アンケート回答</a:t>
            </a:r>
            <a:b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設問</a:t>
            </a:r>
            <a:r>
              <a:rPr kumimoji="1" lang="en-US" altLang="ja-JP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「キャンパス内で野生動物を目撃したことがありますか」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8C84C6E2-172A-CEAC-E467-1D16146BC8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597563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58586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F72681-1C6A-58A6-F025-BE0C7AD90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アンケート回答</a:t>
            </a:r>
            <a:b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設問</a:t>
            </a:r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「それはどの建物の近くでしたか」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9" name="コンテンツ プレースホルダー 8">
            <a:extLst>
              <a:ext uri="{FF2B5EF4-FFF2-40B4-BE49-F238E27FC236}">
                <a16:creationId xmlns:a16="http://schemas.microsoft.com/office/drawing/2014/main" id="{4F6EDAAB-589E-CA5E-0738-9B86AC636F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421723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67904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6BAA65-9B3A-D935-9CE6-92ED67DCC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  <a:t>アンケート回答</a:t>
            </a:r>
            <a:b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</a:br>
            <a:r>
              <a:rPr kumimoji="1" lang="ja-JP" alt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  <a:t>設問</a:t>
            </a:r>
            <a:r>
              <a:rPr kumimoji="1" lang="en-US" altLang="ja-JP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  <a:t>3</a:t>
            </a:r>
            <a:r>
              <a:rPr kumimoji="1" lang="ja-JP" alt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  <a:t>「その動物は何でしたか」</a:t>
            </a:r>
            <a:endParaRPr kumimoji="1" lang="ja-JP" altLang="en-US" dirty="0"/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665E6455-D3B6-50FC-C287-0CFEF0E5BE3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3104876"/>
              </p:ext>
            </p:extLst>
          </p:nvPr>
        </p:nvGraphicFramePr>
        <p:xfrm>
          <a:off x="838200" y="1411288"/>
          <a:ext cx="7594600" cy="44307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D979B4B-3CB0-693E-51C2-55CAE9A6A542}"/>
              </a:ext>
            </a:extLst>
          </p:cNvPr>
          <p:cNvSpPr txBox="1"/>
          <p:nvPr/>
        </p:nvSpPr>
        <p:spPr>
          <a:xfrm>
            <a:off x="838200" y="5841999"/>
            <a:ext cx="4154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・目撃数としてはネコが圧倒的多数</a:t>
            </a:r>
            <a:endParaRPr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・少数だがハクビシンとの回答もあり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866277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5B1A647-A065-663F-3CE6-BF458D12B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参考：令和</a:t>
            </a:r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年度狩猟者登録を受けた者による捕獲鳥獣数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691DE076-7AB8-2342-5198-8EBAED9C11D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61558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7073</TotalTime>
  <Words>292</Words>
  <Application>Microsoft Office PowerPoint</Application>
  <PresentationFormat>ワイド画面</PresentationFormat>
  <Paragraphs>51</Paragraphs>
  <Slides>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5" baseType="lpstr">
      <vt:lpstr>メイリオ</vt:lpstr>
      <vt:lpstr>游ゴシック</vt:lpstr>
      <vt:lpstr>游ゴシック Light</vt:lpstr>
      <vt:lpstr>Arial</vt:lpstr>
      <vt:lpstr>Wingdings</vt:lpstr>
      <vt:lpstr>Office テーマ</vt:lpstr>
      <vt:lpstr>キャンパス周辺の 野生動物生息状況の調査</vt:lpstr>
      <vt:lpstr>目次</vt:lpstr>
      <vt:lpstr>調査の目的</vt:lpstr>
      <vt:lpstr>調査手順</vt:lpstr>
      <vt:lpstr>アンケートの内容</vt:lpstr>
      <vt:lpstr>アンケート回答 設問1「キャンパス内で野生動物を目撃したことがありますか」</vt:lpstr>
      <vt:lpstr>アンケート回答 設問2「それはどの建物の近くでしたか」</vt:lpstr>
      <vt:lpstr>アンケート回答 設問3「その動物は何でしたか」</vt:lpstr>
      <vt:lpstr>参考：令和2年度狩猟者登録を受けた者による捕獲鳥獣数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一郎 山田</dc:creator>
  <cp:lastModifiedBy>一郎 山田</cp:lastModifiedBy>
  <cp:revision>5</cp:revision>
  <dcterms:created xsi:type="dcterms:W3CDTF">2025-07-31T07:42:05Z</dcterms:created>
  <dcterms:modified xsi:type="dcterms:W3CDTF">2025-08-14T05:57:06Z</dcterms:modified>
</cp:coreProperties>
</file>