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9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12192000"/>
  <p:embeddedFontLst>
    <p:embeddedFont>
      <p:font typeface="Noto Sans JP" panose="020B0200000000000000" pitchFamily="50" charset="-128"/>
      <p:regular r:id="rId13"/>
      <p:bold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0" d="100"/>
          <a:sy n="150" d="100"/>
        </p:scale>
        <p:origin x="6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" name="Google Shape;1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5" name="Google Shape;595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6" name="Google Shape;596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" name="Google Shape;3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1" name="Google Shape;91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6" name="Google Shape;13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1" name="Google Shape;19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6" name="Google Shape;25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8" name="Google Shape;30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9" name="Google Shape;309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5" name="Google Shape;365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5" name="Google Shape;505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" name="Google Shape;506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bg>
      <p:bgPr>
        <a:solidFill>
          <a:schemeClr val="lt1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18" Type="http://schemas.openxmlformats.org/officeDocument/2006/relationships/image" Target="../media/image6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17" Type="http://schemas.openxmlformats.org/officeDocument/2006/relationships/image" Target="../media/image60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59.png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5" Type="http://schemas.openxmlformats.org/officeDocument/2006/relationships/image" Target="../media/image58.png"/><Relationship Id="rId10" Type="http://schemas.openxmlformats.org/officeDocument/2006/relationships/image" Target="../media/image53.png"/><Relationship Id="rId19" Type="http://schemas.openxmlformats.org/officeDocument/2006/relationships/image" Target="../media/image62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3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3"/>
          <p:cNvSpPr/>
          <p:nvPr/>
        </p:nvSpPr>
        <p:spPr>
          <a:xfrm>
            <a:off x="5524805" y="-2857500"/>
            <a:ext cx="8572500" cy="8572500"/>
          </a:xfrm>
          <a:prstGeom prst="ellipse">
            <a:avLst/>
          </a:prstGeom>
          <a:solidFill>
            <a:srgbClr val="1E3A8A">
              <a:alpha val="4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3"/>
          <p:cNvSpPr/>
          <p:nvPr/>
        </p:nvSpPr>
        <p:spPr>
          <a:xfrm>
            <a:off x="-952805" y="2572207"/>
            <a:ext cx="5715000" cy="5715000"/>
          </a:xfrm>
          <a:prstGeom prst="ellipse">
            <a:avLst/>
          </a:prstGeom>
          <a:solidFill>
            <a:srgbClr val="1D4ED8">
              <a:alpha val="2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" name="Google Shape;20;p3" descr="preencoded.png"/>
          <p:cNvPicPr preferRelativeResize="0"/>
          <p:nvPr/>
        </p:nvPicPr>
        <p:blipFill rotWithShape="1">
          <a:blip r:embed="rId3">
            <a:alphaModFix/>
          </a:blip>
          <a:srcRect t="-16524" b="-16524"/>
          <a:stretch/>
        </p:blipFill>
        <p:spPr>
          <a:xfrm>
            <a:off x="952805" y="1014984"/>
            <a:ext cx="200254" cy="30449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3"/>
          <p:cNvSpPr/>
          <p:nvPr/>
        </p:nvSpPr>
        <p:spPr>
          <a:xfrm>
            <a:off x="952805" y="3557016"/>
            <a:ext cx="57607" cy="761695"/>
          </a:xfrm>
          <a:prstGeom prst="rect">
            <a:avLst/>
          </a:prstGeom>
          <a:solidFill>
            <a:srgbClr val="FBBF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3"/>
          <p:cNvSpPr/>
          <p:nvPr/>
        </p:nvSpPr>
        <p:spPr>
          <a:xfrm>
            <a:off x="952805" y="4890211"/>
            <a:ext cx="8229600" cy="9144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3"/>
          <p:cNvSpPr txBox="1"/>
          <p:nvPr/>
        </p:nvSpPr>
        <p:spPr>
          <a:xfrm>
            <a:off x="1266444" y="1025042"/>
            <a:ext cx="4210812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8BDF8"/>
              </a:buClr>
              <a:buSzPts val="1500"/>
              <a:buFont typeface="Noto Sans JP"/>
              <a:buNone/>
            </a:pPr>
            <a:r>
              <a:rPr lang="en-US" sz="1500" b="1" i="0" u="none" strike="noStrike" cap="none">
                <a:solidFill>
                  <a:srgbClr val="38BDF8"/>
                </a:solidFill>
                <a:latin typeface="Noto Sans JP"/>
                <a:ea typeface="Noto Sans JP"/>
                <a:cs typeface="Noto Sans JP"/>
                <a:sym typeface="Noto Sans JP"/>
              </a:rPr>
              <a:t>NEXT GEN SMART HOME SOLUTION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3"/>
          <p:cNvSpPr txBox="1"/>
          <p:nvPr/>
        </p:nvSpPr>
        <p:spPr>
          <a:xfrm>
            <a:off x="952805" y="1367942"/>
            <a:ext cx="6048756" cy="1153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300"/>
              <a:buFont typeface="Noto Sans JP"/>
              <a:buNone/>
            </a:pPr>
            <a:r>
              <a:rPr lang="en-US" sz="63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スマートホーム</a:t>
            </a:r>
            <a:endParaRPr sz="6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3"/>
          <p:cNvSpPr txBox="1"/>
          <p:nvPr/>
        </p:nvSpPr>
        <p:spPr>
          <a:xfrm>
            <a:off x="952805" y="2247595"/>
            <a:ext cx="7553858" cy="1153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300"/>
              <a:buFont typeface="Noto Sans JP"/>
              <a:buNone/>
            </a:pPr>
            <a:r>
              <a:rPr lang="en-US" sz="63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家電X 営業提案資料</a:t>
            </a:r>
            <a:endParaRPr sz="6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3"/>
          <p:cNvSpPr txBox="1"/>
          <p:nvPr/>
        </p:nvSpPr>
        <p:spPr>
          <a:xfrm>
            <a:off x="1238098" y="3715207"/>
            <a:ext cx="6486754" cy="438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E2E8F0"/>
              </a:buClr>
              <a:buSzPts val="2400"/>
              <a:buFont typeface="Noto Sans JP"/>
              <a:buNone/>
            </a:pPr>
            <a:r>
              <a:rPr lang="en-US" sz="2400" b="0" i="0" u="none" strike="noStrike" cap="none">
                <a:solidFill>
                  <a:srgbClr val="E2E8F0"/>
                </a:solidFill>
                <a:latin typeface="Noto Sans JP"/>
                <a:ea typeface="Noto Sans JP"/>
                <a:cs typeface="Noto Sans JP"/>
                <a:sym typeface="Noto Sans JP"/>
              </a:rPr>
              <a:t>暮らしと業務を、AI と 標準規格 で賢く最適化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3"/>
          <p:cNvSpPr txBox="1"/>
          <p:nvPr/>
        </p:nvSpPr>
        <p:spPr>
          <a:xfrm>
            <a:off x="952805" y="5280660"/>
            <a:ext cx="1138428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PRESENTED TO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3"/>
          <p:cNvSpPr txBox="1"/>
          <p:nvPr/>
        </p:nvSpPr>
        <p:spPr>
          <a:xfrm>
            <a:off x="952805" y="5556809"/>
            <a:ext cx="1476756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Noto Sans JP"/>
              <a:buNone/>
            </a:pPr>
            <a:r>
              <a:rPr lang="en-US" sz="15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貴社ご担当各位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3"/>
          <p:cNvSpPr txBox="1"/>
          <p:nvPr/>
        </p:nvSpPr>
        <p:spPr>
          <a:xfrm>
            <a:off x="3823106" y="5280660"/>
            <a:ext cx="452628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DATE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3"/>
          <p:cNvSpPr txBox="1"/>
          <p:nvPr/>
        </p:nvSpPr>
        <p:spPr>
          <a:xfrm>
            <a:off x="3823106" y="5556809"/>
            <a:ext cx="1191463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Noto Sans JP"/>
              <a:buNone/>
            </a:pPr>
            <a:r>
              <a:rPr lang="en-US" sz="15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2025-12-31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3"/>
          <p:cNvSpPr txBox="1"/>
          <p:nvPr/>
        </p:nvSpPr>
        <p:spPr>
          <a:xfrm>
            <a:off x="6692494" y="5280660"/>
            <a:ext cx="929030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CREATED BY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3"/>
          <p:cNvSpPr txBox="1"/>
          <p:nvPr/>
        </p:nvSpPr>
        <p:spPr>
          <a:xfrm>
            <a:off x="6692494" y="5556809"/>
            <a:ext cx="1286561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Noto Sans JP"/>
              <a:buNone/>
            </a:pPr>
            <a:r>
              <a:rPr lang="en-US" sz="15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○○株式会社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12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9" name="Google Shape;599;p12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0" name="Google Shape;600;p12"/>
          <p:cNvSpPr/>
          <p:nvPr/>
        </p:nvSpPr>
        <p:spPr>
          <a:xfrm>
            <a:off x="0" y="1181405"/>
            <a:ext cx="12191695" cy="5705856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1" name="Google Shape;601;p12"/>
          <p:cNvSpPr/>
          <p:nvPr/>
        </p:nvSpPr>
        <p:spPr>
          <a:xfrm>
            <a:off x="476402" y="1466698"/>
            <a:ext cx="3486607" cy="3514954"/>
          </a:xfrm>
          <a:prstGeom prst="roundRect">
            <a:avLst>
              <a:gd name="adj" fmla="val 1146"/>
            </a:avLst>
          </a:prstGeom>
          <a:solidFill>
            <a:srgbClr val="FFFFFF"/>
          </a:solidFill>
          <a:ln w="12700" cap="flat" cmpd="sng">
            <a:solidFill>
              <a:srgbClr val="E2E8F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2" name="Google Shape;602;p12"/>
          <p:cNvSpPr/>
          <p:nvPr/>
        </p:nvSpPr>
        <p:spPr>
          <a:xfrm>
            <a:off x="714146" y="3248863"/>
            <a:ext cx="3010205" cy="9144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03" name="Google Shape;603;p12" descr="preencoded.png"/>
          <p:cNvPicPr preferRelativeResize="0"/>
          <p:nvPr/>
        </p:nvPicPr>
        <p:blipFill rotWithShape="1">
          <a:blip r:embed="rId3">
            <a:alphaModFix/>
          </a:blip>
          <a:srcRect t="-44" b="-45"/>
          <a:stretch/>
        </p:blipFill>
        <p:spPr>
          <a:xfrm>
            <a:off x="2086661" y="1772107"/>
            <a:ext cx="256946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604" name="Google Shape;604;p12"/>
          <p:cNvSpPr txBox="1"/>
          <p:nvPr/>
        </p:nvSpPr>
        <p:spPr>
          <a:xfrm>
            <a:off x="1586484" y="2143354"/>
            <a:ext cx="1386230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Starter (Home)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5" name="Google Shape;605;p12"/>
          <p:cNvSpPr txBox="1"/>
          <p:nvPr/>
        </p:nvSpPr>
        <p:spPr>
          <a:xfrm>
            <a:off x="1511503" y="2457907"/>
            <a:ext cx="1610258" cy="381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2100"/>
              <a:buFont typeface="Noto Sans JP"/>
              <a:buNone/>
            </a:pPr>
            <a:r>
              <a:rPr lang="en-US" sz="2100" b="1" i="0" u="none" strike="noStrike" cap="none">
                <a:solidFill>
                  <a:srgbClr val="0F172A"/>
                </a:solidFill>
                <a:latin typeface="Noto Sans JP"/>
                <a:ea typeface="Noto Sans JP"/>
                <a:cs typeface="Noto Sans JP"/>
                <a:sym typeface="Noto Sans JP"/>
              </a:rPr>
              <a:t>¥980 / 月〜</a:t>
            </a: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6" name="Google Shape;606;p12"/>
          <p:cNvSpPr txBox="1"/>
          <p:nvPr/>
        </p:nvSpPr>
        <p:spPr>
          <a:xfrm>
            <a:off x="1758391" y="2885846"/>
            <a:ext cx="1010412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（機器代金別途）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7" name="Google Shape;607;p12" descr="preencoded.png"/>
          <p:cNvPicPr preferRelativeResize="0"/>
          <p:nvPr/>
        </p:nvPicPr>
        <p:blipFill rotWithShape="1">
          <a:blip r:embed="rId4">
            <a:alphaModFix/>
          </a:blip>
          <a:srcRect l="-2571" r="-2570"/>
          <a:stretch/>
        </p:blipFill>
        <p:spPr>
          <a:xfrm>
            <a:off x="714146" y="3483864"/>
            <a:ext cx="105156" cy="114300"/>
          </a:xfrm>
          <a:prstGeom prst="rect">
            <a:avLst/>
          </a:prstGeom>
          <a:noFill/>
          <a:ln>
            <a:noFill/>
          </a:ln>
        </p:spPr>
      </p:pic>
      <p:sp>
        <p:nvSpPr>
          <p:cNvPr id="608" name="Google Shape;608;p12"/>
          <p:cNvSpPr txBox="1"/>
          <p:nvPr/>
        </p:nvSpPr>
        <p:spPr>
          <a:xfrm>
            <a:off x="914400" y="3448202"/>
            <a:ext cx="1636776" cy="181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基本アプリ利用 (5ユーザー)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9" name="Google Shape;609;p12" descr="preencoded.png"/>
          <p:cNvPicPr preferRelativeResize="0"/>
          <p:nvPr/>
        </p:nvPicPr>
        <p:blipFill rotWithShape="1">
          <a:blip r:embed="rId4">
            <a:alphaModFix/>
          </a:blip>
          <a:srcRect l="-2571" r="-2570"/>
          <a:stretch/>
        </p:blipFill>
        <p:spPr>
          <a:xfrm>
            <a:off x="714146" y="3783787"/>
            <a:ext cx="105156" cy="114300"/>
          </a:xfrm>
          <a:prstGeom prst="rect">
            <a:avLst/>
          </a:prstGeom>
          <a:noFill/>
          <a:ln>
            <a:noFill/>
          </a:ln>
        </p:spPr>
      </p:pic>
      <p:sp>
        <p:nvSpPr>
          <p:cNvPr id="610" name="Google Shape;610;p12"/>
          <p:cNvSpPr txBox="1"/>
          <p:nvPr/>
        </p:nvSpPr>
        <p:spPr>
          <a:xfrm>
            <a:off x="914400" y="3748126"/>
            <a:ext cx="1531620" cy="181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デバイス接続数: 10台まで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1" name="Google Shape;611;p12" descr="preencoded.png"/>
          <p:cNvPicPr preferRelativeResize="0"/>
          <p:nvPr/>
        </p:nvPicPr>
        <p:blipFill rotWithShape="1">
          <a:blip r:embed="rId4">
            <a:alphaModFix/>
          </a:blip>
          <a:srcRect l="-2571" r="-2570"/>
          <a:stretch/>
        </p:blipFill>
        <p:spPr>
          <a:xfrm>
            <a:off x="714146" y="4083710"/>
            <a:ext cx="105156" cy="114300"/>
          </a:xfrm>
          <a:prstGeom prst="rect">
            <a:avLst/>
          </a:prstGeom>
          <a:noFill/>
          <a:ln>
            <a:noFill/>
          </a:ln>
        </p:spPr>
      </p:pic>
      <p:sp>
        <p:nvSpPr>
          <p:cNvPr id="612" name="Google Shape;612;p12"/>
          <p:cNvSpPr txBox="1"/>
          <p:nvPr/>
        </p:nvSpPr>
        <p:spPr>
          <a:xfrm>
            <a:off x="914400" y="4048049"/>
            <a:ext cx="1436522" cy="181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AI自動化シナリオ (基本)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3" name="Google Shape;613;p12" descr="preencoded.png"/>
          <p:cNvPicPr preferRelativeResize="0"/>
          <p:nvPr/>
        </p:nvPicPr>
        <p:blipFill rotWithShape="1">
          <a:blip r:embed="rId4">
            <a:alphaModFix/>
          </a:blip>
          <a:srcRect l="-2571" r="-2570"/>
          <a:stretch/>
        </p:blipFill>
        <p:spPr>
          <a:xfrm>
            <a:off x="714146" y="4383634"/>
            <a:ext cx="105156" cy="114300"/>
          </a:xfrm>
          <a:prstGeom prst="rect">
            <a:avLst/>
          </a:prstGeom>
          <a:noFill/>
          <a:ln>
            <a:noFill/>
          </a:ln>
        </p:spPr>
      </p:pic>
      <p:sp>
        <p:nvSpPr>
          <p:cNvPr id="614" name="Google Shape;614;p12"/>
          <p:cNvSpPr txBox="1"/>
          <p:nvPr/>
        </p:nvSpPr>
        <p:spPr>
          <a:xfrm>
            <a:off x="914400" y="4347972"/>
            <a:ext cx="969264" cy="181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メールサポート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5" name="Google Shape;615;p12"/>
          <p:cNvSpPr/>
          <p:nvPr/>
        </p:nvSpPr>
        <p:spPr>
          <a:xfrm>
            <a:off x="8237830" y="1466698"/>
            <a:ext cx="3486607" cy="3514954"/>
          </a:xfrm>
          <a:prstGeom prst="roundRect">
            <a:avLst>
              <a:gd name="adj" fmla="val 1146"/>
            </a:avLst>
          </a:prstGeom>
          <a:solidFill>
            <a:srgbClr val="FFFFFF"/>
          </a:solidFill>
          <a:ln w="12700" cap="flat" cmpd="sng">
            <a:solidFill>
              <a:srgbClr val="E2E8F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6" name="Google Shape;616;p12"/>
          <p:cNvSpPr/>
          <p:nvPr/>
        </p:nvSpPr>
        <p:spPr>
          <a:xfrm>
            <a:off x="8475574" y="3248863"/>
            <a:ext cx="3010205" cy="9144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17" name="Google Shape;617;p12" descr="preencoded.png"/>
          <p:cNvPicPr preferRelativeResize="0"/>
          <p:nvPr/>
        </p:nvPicPr>
        <p:blipFill rotWithShape="1">
          <a:blip r:embed="rId5">
            <a:alphaModFix/>
          </a:blip>
          <a:srcRect l="-80" r="-80"/>
          <a:stretch/>
        </p:blipFill>
        <p:spPr>
          <a:xfrm>
            <a:off x="9833458" y="1772107"/>
            <a:ext cx="286207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618" name="Google Shape;618;p12"/>
          <p:cNvSpPr txBox="1"/>
          <p:nvPr/>
        </p:nvSpPr>
        <p:spPr>
          <a:xfrm>
            <a:off x="9537192" y="2143354"/>
            <a:ext cx="1014984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Enterprise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9" name="Google Shape;619;p12"/>
          <p:cNvSpPr txBox="1"/>
          <p:nvPr/>
        </p:nvSpPr>
        <p:spPr>
          <a:xfrm>
            <a:off x="9176004" y="2457907"/>
            <a:ext cx="1810512" cy="381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2100"/>
              <a:buFont typeface="Noto Sans JP"/>
              <a:buNone/>
            </a:pPr>
            <a:r>
              <a:rPr lang="en-US" sz="2100" b="1" i="0" u="none" strike="noStrike" cap="none">
                <a:solidFill>
                  <a:srgbClr val="0F172A"/>
                </a:solidFill>
                <a:latin typeface="Noto Sans JP"/>
                <a:ea typeface="Noto Sans JP"/>
                <a:cs typeface="Noto Sans JP"/>
                <a:sym typeface="Noto Sans JP"/>
              </a:rPr>
              <a:t>個別お見積り</a:t>
            </a: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0" name="Google Shape;620;p12"/>
          <p:cNvSpPr txBox="1"/>
          <p:nvPr/>
        </p:nvSpPr>
        <p:spPr>
          <a:xfrm>
            <a:off x="9124798" y="2885846"/>
            <a:ext cx="1791310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（ボリュームディスカウント有）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1" name="Google Shape;621;p12" descr="preencoded.png"/>
          <p:cNvPicPr preferRelativeResize="0"/>
          <p:nvPr/>
        </p:nvPicPr>
        <p:blipFill rotWithShape="1">
          <a:blip r:embed="rId4">
            <a:alphaModFix/>
          </a:blip>
          <a:srcRect l="-2571" r="-2570"/>
          <a:stretch/>
        </p:blipFill>
        <p:spPr>
          <a:xfrm>
            <a:off x="8475574" y="3483864"/>
            <a:ext cx="105156" cy="114300"/>
          </a:xfrm>
          <a:prstGeom prst="rect">
            <a:avLst/>
          </a:prstGeom>
          <a:noFill/>
          <a:ln>
            <a:noFill/>
          </a:ln>
        </p:spPr>
      </p:pic>
      <p:sp>
        <p:nvSpPr>
          <p:cNvPr id="622" name="Google Shape;622;p12"/>
          <p:cNvSpPr txBox="1"/>
          <p:nvPr/>
        </p:nvSpPr>
        <p:spPr>
          <a:xfrm>
            <a:off x="8675827" y="3448202"/>
            <a:ext cx="1341425" cy="181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多拠点・全社一括管理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3" name="Google Shape;623;p12" descr="preencoded.png"/>
          <p:cNvPicPr preferRelativeResize="0"/>
          <p:nvPr/>
        </p:nvPicPr>
        <p:blipFill rotWithShape="1">
          <a:blip r:embed="rId4">
            <a:alphaModFix/>
          </a:blip>
          <a:srcRect l="-2571" r="-2570"/>
          <a:stretch/>
        </p:blipFill>
        <p:spPr>
          <a:xfrm>
            <a:off x="8475574" y="3783787"/>
            <a:ext cx="105156" cy="114300"/>
          </a:xfrm>
          <a:prstGeom prst="rect">
            <a:avLst/>
          </a:prstGeom>
          <a:noFill/>
          <a:ln>
            <a:noFill/>
          </a:ln>
        </p:spPr>
      </p:pic>
      <p:sp>
        <p:nvSpPr>
          <p:cNvPr id="624" name="Google Shape;624;p12"/>
          <p:cNvSpPr txBox="1"/>
          <p:nvPr/>
        </p:nvSpPr>
        <p:spPr>
          <a:xfrm>
            <a:off x="8675827" y="3748126"/>
            <a:ext cx="1398118" cy="181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API連携・システム統合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5" name="Google Shape;625;p12" descr="preencoded.png"/>
          <p:cNvPicPr preferRelativeResize="0"/>
          <p:nvPr/>
        </p:nvPicPr>
        <p:blipFill rotWithShape="1">
          <a:blip r:embed="rId4">
            <a:alphaModFix/>
          </a:blip>
          <a:srcRect l="-2571" r="-2570"/>
          <a:stretch/>
        </p:blipFill>
        <p:spPr>
          <a:xfrm>
            <a:off x="8475574" y="4083710"/>
            <a:ext cx="105156" cy="114300"/>
          </a:xfrm>
          <a:prstGeom prst="rect">
            <a:avLst/>
          </a:prstGeom>
          <a:noFill/>
          <a:ln>
            <a:noFill/>
          </a:ln>
        </p:spPr>
      </p:pic>
      <p:sp>
        <p:nvSpPr>
          <p:cNvPr id="626" name="Google Shape;626;p12"/>
          <p:cNvSpPr txBox="1"/>
          <p:nvPr/>
        </p:nvSpPr>
        <p:spPr>
          <a:xfrm>
            <a:off x="8675827" y="4048049"/>
            <a:ext cx="1579169" cy="181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専用セキュリティポリシー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7" name="Google Shape;627;p12" descr="preencoded.png"/>
          <p:cNvPicPr preferRelativeResize="0"/>
          <p:nvPr/>
        </p:nvPicPr>
        <p:blipFill rotWithShape="1">
          <a:blip r:embed="rId4">
            <a:alphaModFix/>
          </a:blip>
          <a:srcRect l="-2571" r="-2570"/>
          <a:stretch/>
        </p:blipFill>
        <p:spPr>
          <a:xfrm>
            <a:off x="8475574" y="4383634"/>
            <a:ext cx="105156" cy="114300"/>
          </a:xfrm>
          <a:prstGeom prst="rect">
            <a:avLst/>
          </a:prstGeom>
          <a:noFill/>
          <a:ln>
            <a:noFill/>
          </a:ln>
        </p:spPr>
      </p:pic>
      <p:sp>
        <p:nvSpPr>
          <p:cNvPr id="628" name="Google Shape;628;p12"/>
          <p:cNvSpPr txBox="1"/>
          <p:nvPr/>
        </p:nvSpPr>
        <p:spPr>
          <a:xfrm>
            <a:off x="8675827" y="4347972"/>
            <a:ext cx="1455725" cy="181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専任カスタマーサクセス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9" name="Google Shape;629;p12"/>
          <p:cNvSpPr/>
          <p:nvPr/>
        </p:nvSpPr>
        <p:spPr>
          <a:xfrm>
            <a:off x="476402" y="5271059"/>
            <a:ext cx="11239805" cy="1238098"/>
          </a:xfrm>
          <a:prstGeom prst="roundRect">
            <a:avLst>
              <a:gd name="adj" fmla="val 6817"/>
            </a:avLst>
          </a:prstGeom>
          <a:solidFill>
            <a:srgbClr val="FFFFFF"/>
          </a:solidFill>
          <a:ln w="12700" cap="flat" cmpd="sng">
            <a:solidFill>
              <a:srgbClr val="E2E8F0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0" name="Google Shape;630;p12"/>
          <p:cNvSpPr/>
          <p:nvPr/>
        </p:nvSpPr>
        <p:spPr>
          <a:xfrm>
            <a:off x="866851" y="5698998"/>
            <a:ext cx="381305" cy="381305"/>
          </a:xfrm>
          <a:prstGeom prst="ellipse">
            <a:avLst/>
          </a:prstGeom>
          <a:solidFill>
            <a:srgbClr val="F0F9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31" name="Google Shape;631;p12" descr="preencoded.png"/>
          <p:cNvPicPr preferRelativeResize="0"/>
          <p:nvPr/>
        </p:nvPicPr>
        <p:blipFill rotWithShape="1">
          <a:blip r:embed="rId6">
            <a:alphaModFix/>
          </a:blip>
          <a:srcRect l="-1064" r="-1064"/>
          <a:stretch/>
        </p:blipFill>
        <p:spPr>
          <a:xfrm>
            <a:off x="947318" y="5804154"/>
            <a:ext cx="219456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632" name="Google Shape;632;p12"/>
          <p:cNvSpPr txBox="1"/>
          <p:nvPr/>
        </p:nvSpPr>
        <p:spPr>
          <a:xfrm>
            <a:off x="1362456" y="5710885"/>
            <a:ext cx="1034186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ヒアリング予約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3" name="Google Shape;633;p12"/>
          <p:cNvSpPr txBox="1"/>
          <p:nvPr/>
        </p:nvSpPr>
        <p:spPr>
          <a:xfrm>
            <a:off x="1362456" y="5911139"/>
            <a:ext cx="917143" cy="152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800"/>
              <a:buFont typeface="Noto Sans JP"/>
              <a:buNone/>
            </a:pPr>
            <a:r>
              <a:rPr lang="en-US" sz="8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現状の課題を整理</a:t>
            </a: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4" name="Google Shape;634;p12"/>
          <p:cNvSpPr/>
          <p:nvPr/>
        </p:nvSpPr>
        <p:spPr>
          <a:xfrm>
            <a:off x="2676449" y="5698998"/>
            <a:ext cx="381305" cy="381305"/>
          </a:xfrm>
          <a:prstGeom prst="ellipse">
            <a:avLst/>
          </a:prstGeom>
          <a:solidFill>
            <a:srgbClr val="F0F9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35" name="Google Shape;635;p12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781605" y="5804154"/>
            <a:ext cx="171907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636" name="Google Shape;636;p12"/>
          <p:cNvSpPr txBox="1"/>
          <p:nvPr/>
        </p:nvSpPr>
        <p:spPr>
          <a:xfrm>
            <a:off x="3172054" y="5710885"/>
            <a:ext cx="900684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無償ミニ診断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7" name="Google Shape;637;p12"/>
          <p:cNvSpPr txBox="1"/>
          <p:nvPr/>
        </p:nvSpPr>
        <p:spPr>
          <a:xfrm>
            <a:off x="3172054" y="5911139"/>
            <a:ext cx="1022299" cy="152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800"/>
              <a:buFont typeface="Noto Sans JP"/>
              <a:buNone/>
            </a:pPr>
            <a:r>
              <a:rPr lang="en-US" sz="8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削減余地を簡易試算</a:t>
            </a: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8" name="Google Shape;638;p12"/>
          <p:cNvSpPr/>
          <p:nvPr/>
        </p:nvSpPr>
        <p:spPr>
          <a:xfrm>
            <a:off x="4496105" y="5698998"/>
            <a:ext cx="381305" cy="381305"/>
          </a:xfrm>
          <a:prstGeom prst="ellipse">
            <a:avLst/>
          </a:prstGeom>
          <a:solidFill>
            <a:srgbClr val="F0F9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39" name="Google Shape;639;p12" descr="preencoded.png"/>
          <p:cNvPicPr preferRelativeResize="0"/>
          <p:nvPr/>
        </p:nvPicPr>
        <p:blipFill rotWithShape="1">
          <a:blip r:embed="rId8">
            <a:alphaModFix/>
          </a:blip>
          <a:srcRect l="-760" r="-759"/>
          <a:stretch/>
        </p:blipFill>
        <p:spPr>
          <a:xfrm>
            <a:off x="4610405" y="5804154"/>
            <a:ext cx="152705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640" name="Google Shape;640;p12"/>
          <p:cNvSpPr txBox="1"/>
          <p:nvPr/>
        </p:nvSpPr>
        <p:spPr>
          <a:xfrm>
            <a:off x="4990795" y="5710885"/>
            <a:ext cx="758038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PoCご提案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1" name="Google Shape;641;p12"/>
          <p:cNvSpPr txBox="1"/>
          <p:nvPr/>
        </p:nvSpPr>
        <p:spPr>
          <a:xfrm>
            <a:off x="4990795" y="5911139"/>
            <a:ext cx="1022299" cy="152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800"/>
              <a:buFont typeface="Noto Sans JP"/>
              <a:buNone/>
            </a:pPr>
            <a:r>
              <a:rPr lang="en-US" sz="8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実機での効果検証へ</a:t>
            </a: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2" name="Google Shape;642;p12"/>
          <p:cNvSpPr/>
          <p:nvPr/>
        </p:nvSpPr>
        <p:spPr>
          <a:xfrm>
            <a:off x="8963863" y="5508803"/>
            <a:ext cx="19202" cy="761695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3" name="Google Shape;643;p12"/>
          <p:cNvSpPr txBox="1"/>
          <p:nvPr/>
        </p:nvSpPr>
        <p:spPr>
          <a:xfrm>
            <a:off x="10181844" y="5508803"/>
            <a:ext cx="1239012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1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お問い合わせ・ご相談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44" name="Google Shape;644;p12" descr="preencoded.png"/>
          <p:cNvPicPr preferRelativeResize="0"/>
          <p:nvPr/>
        </p:nvPicPr>
        <p:blipFill rotWithShape="1">
          <a:blip r:embed="rId9">
            <a:alphaModFix/>
          </a:blip>
          <a:srcRect l="-2660" r="-2660"/>
          <a:stretch/>
        </p:blipFill>
        <p:spPr>
          <a:xfrm>
            <a:off x="9363456" y="5844388"/>
            <a:ext cx="181051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645" name="Google Shape;645;p12"/>
          <p:cNvSpPr txBox="1"/>
          <p:nvPr/>
        </p:nvSpPr>
        <p:spPr>
          <a:xfrm>
            <a:off x="9620402" y="5728259"/>
            <a:ext cx="1877263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1800"/>
              <a:buFont typeface="Noto Sans JP"/>
              <a:buNone/>
            </a:pPr>
            <a:r>
              <a:rPr lang="en-US" sz="1800" b="1" i="0" u="none" strike="noStrike" cap="none">
                <a:solidFill>
                  <a:srgbClr val="0F172A"/>
                </a:solidFill>
                <a:latin typeface="Noto Sans JP"/>
                <a:ea typeface="Noto Sans JP"/>
                <a:cs typeface="Noto Sans JP"/>
                <a:sym typeface="Noto Sans JP"/>
              </a:rPr>
              <a:t>03-1234-5678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46" name="Google Shape;646;p12" descr="preencoded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864547" y="6106821"/>
            <a:ext cx="133502" cy="133502"/>
          </a:xfrm>
          <a:prstGeom prst="rect">
            <a:avLst/>
          </a:prstGeom>
          <a:noFill/>
          <a:ln>
            <a:noFill/>
          </a:ln>
        </p:spPr>
      </p:pic>
      <p:sp>
        <p:nvSpPr>
          <p:cNvPr id="647" name="Google Shape;647;p12"/>
          <p:cNvSpPr txBox="1"/>
          <p:nvPr/>
        </p:nvSpPr>
        <p:spPr>
          <a:xfrm>
            <a:off x="10045598" y="6071159"/>
            <a:ext cx="1386230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3B82F6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3B82F6"/>
                </a:solidFill>
                <a:latin typeface="Noto Sans JP"/>
                <a:ea typeface="Noto Sans JP"/>
                <a:cs typeface="Noto Sans JP"/>
                <a:sym typeface="Noto Sans JP"/>
              </a:rPr>
              <a:t>sales@smart-x.co.jp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8" name="Google Shape;648;p12"/>
          <p:cNvSpPr/>
          <p:nvPr/>
        </p:nvSpPr>
        <p:spPr>
          <a:xfrm>
            <a:off x="0" y="6762902"/>
            <a:ext cx="12191695" cy="95098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0" name="Google Shape;650;p12"/>
          <p:cNvSpPr/>
          <p:nvPr/>
        </p:nvSpPr>
        <p:spPr>
          <a:xfrm>
            <a:off x="0" y="0"/>
            <a:ext cx="12191695" cy="118140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12"/>
          <p:cNvSpPr/>
          <p:nvPr/>
        </p:nvSpPr>
        <p:spPr>
          <a:xfrm>
            <a:off x="0" y="1172261"/>
            <a:ext cx="1219169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2" name="Google Shape;652;p12"/>
          <p:cNvSpPr txBox="1"/>
          <p:nvPr/>
        </p:nvSpPr>
        <p:spPr>
          <a:xfrm>
            <a:off x="476402" y="286207"/>
            <a:ext cx="1871777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PRICING &amp; NEXT STEPS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3" name="Google Shape;653;p12"/>
          <p:cNvSpPr txBox="1"/>
          <p:nvPr/>
        </p:nvSpPr>
        <p:spPr>
          <a:xfrm>
            <a:off x="476402" y="533095"/>
            <a:ext cx="3877056" cy="438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2400"/>
              <a:buFont typeface="Noto Sans JP"/>
              <a:buNone/>
            </a:pPr>
            <a:r>
              <a:rPr lang="en-US" sz="2400" b="1" i="0" u="none" strike="noStrike" cap="none">
                <a:solidFill>
                  <a:srgbClr val="0F172A"/>
                </a:solidFill>
                <a:latin typeface="Noto Sans JP"/>
                <a:ea typeface="Noto Sans JP"/>
                <a:cs typeface="Noto Sans JP"/>
                <a:sym typeface="Noto Sans JP"/>
              </a:rPr>
              <a:t>価格体系と次のアクション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54" name="Google Shape;654;p12" descr="preencoded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1487607" y="528523"/>
            <a:ext cx="228600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655" name="Google Shape;655;p12"/>
          <p:cNvSpPr/>
          <p:nvPr/>
        </p:nvSpPr>
        <p:spPr>
          <a:xfrm>
            <a:off x="4183380" y="1466698"/>
            <a:ext cx="3829507" cy="3514954"/>
          </a:xfrm>
          <a:prstGeom prst="roundRect">
            <a:avLst>
              <a:gd name="adj" fmla="val 1128"/>
            </a:avLst>
          </a:prstGeom>
          <a:solidFill>
            <a:srgbClr val="FFFFFF"/>
          </a:solidFill>
          <a:ln w="25400" cap="flat" cmpd="sng">
            <a:solidFill>
              <a:srgbClr val="3B82F6"/>
            </a:solidFill>
            <a:prstDash val="solid"/>
            <a:round/>
            <a:headEnd type="none" w="sm" len="sm"/>
            <a:tailEnd type="none" w="sm" len="sm"/>
          </a:ln>
          <a:effectLst>
            <a:outerShdw blurRad="241300" dist="101600" dir="5400000" algn="bl" rotWithShape="0">
              <a:srgbClr val="3B82F6">
                <a:alpha val="1490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6" name="Google Shape;656;p12"/>
          <p:cNvSpPr/>
          <p:nvPr/>
        </p:nvSpPr>
        <p:spPr>
          <a:xfrm>
            <a:off x="4347058" y="3268066"/>
            <a:ext cx="3504895" cy="9144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57" name="Google Shape;657;p12" descr="preencoded.png"/>
          <p:cNvPicPr preferRelativeResize="0"/>
          <p:nvPr/>
        </p:nvPicPr>
        <p:blipFill rotWithShape="1">
          <a:blip r:embed="rId12">
            <a:alphaModFix/>
          </a:blip>
          <a:srcRect t="-1100" b="-1100"/>
          <a:stretch/>
        </p:blipFill>
        <p:spPr>
          <a:xfrm>
            <a:off x="4347058" y="3502152"/>
            <a:ext cx="114300" cy="13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58" name="Google Shape;658;p12" descr="preencoded.png"/>
          <p:cNvPicPr preferRelativeResize="0"/>
          <p:nvPr/>
        </p:nvPicPr>
        <p:blipFill rotWithShape="1">
          <a:blip r:embed="rId12">
            <a:alphaModFix/>
          </a:blip>
          <a:srcRect t="-1100" b="-1100"/>
          <a:stretch/>
        </p:blipFill>
        <p:spPr>
          <a:xfrm>
            <a:off x="4347058" y="3816706"/>
            <a:ext cx="114300" cy="13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59" name="Google Shape;659;p12" descr="preencoded.png"/>
          <p:cNvPicPr preferRelativeResize="0"/>
          <p:nvPr/>
        </p:nvPicPr>
        <p:blipFill rotWithShape="1">
          <a:blip r:embed="rId12">
            <a:alphaModFix/>
          </a:blip>
          <a:srcRect t="-1100" b="-1100"/>
          <a:stretch/>
        </p:blipFill>
        <p:spPr>
          <a:xfrm>
            <a:off x="4347058" y="4132174"/>
            <a:ext cx="114300" cy="13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60" name="Google Shape;660;p12" descr="preencoded.png"/>
          <p:cNvPicPr preferRelativeResize="0"/>
          <p:nvPr/>
        </p:nvPicPr>
        <p:blipFill rotWithShape="1">
          <a:blip r:embed="rId12">
            <a:alphaModFix/>
          </a:blip>
          <a:srcRect t="-1100" b="-1100"/>
          <a:stretch/>
        </p:blipFill>
        <p:spPr>
          <a:xfrm>
            <a:off x="4347058" y="4446727"/>
            <a:ext cx="114300" cy="13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" name="Google Shape;661;p12" descr="preencoded.png"/>
          <p:cNvPicPr preferRelativeResize="0"/>
          <p:nvPr/>
        </p:nvPicPr>
        <p:blipFill rotWithShape="1">
          <a:blip r:embed="rId13">
            <a:alphaModFix/>
          </a:blip>
          <a:srcRect t="-661" b="-661"/>
          <a:stretch/>
        </p:blipFill>
        <p:spPr>
          <a:xfrm>
            <a:off x="6001207" y="1698955"/>
            <a:ext cx="190195" cy="256946"/>
          </a:xfrm>
          <a:prstGeom prst="rect">
            <a:avLst/>
          </a:prstGeom>
          <a:noFill/>
          <a:ln>
            <a:noFill/>
          </a:ln>
        </p:spPr>
      </p:pic>
      <p:sp>
        <p:nvSpPr>
          <p:cNvPr id="662" name="Google Shape;662;p12"/>
          <p:cNvSpPr txBox="1"/>
          <p:nvPr/>
        </p:nvSpPr>
        <p:spPr>
          <a:xfrm>
            <a:off x="5343754" y="2099462"/>
            <a:ext cx="1643177" cy="2670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Standard (Office)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3" name="Google Shape;663;p12"/>
          <p:cNvSpPr txBox="1"/>
          <p:nvPr/>
        </p:nvSpPr>
        <p:spPr>
          <a:xfrm>
            <a:off x="5137099" y="2429561"/>
            <a:ext cx="2124151" cy="400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2100"/>
              <a:buFont typeface="Noto Sans JP"/>
              <a:buNone/>
            </a:pPr>
            <a:r>
              <a:rPr lang="en-US" sz="2100" b="1" i="0" u="none" strike="noStrike" cap="none">
                <a:solidFill>
                  <a:srgbClr val="0F172A"/>
                </a:solidFill>
                <a:latin typeface="Noto Sans JP"/>
                <a:ea typeface="Noto Sans JP"/>
                <a:cs typeface="Noto Sans JP"/>
                <a:sym typeface="Noto Sans JP"/>
              </a:rPr>
              <a:t>¥19,800 / 月〜</a:t>
            </a: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4" name="Google Shape;664;p12"/>
          <p:cNvSpPr txBox="1"/>
          <p:nvPr/>
        </p:nvSpPr>
        <p:spPr>
          <a:xfrm>
            <a:off x="5555894" y="2879446"/>
            <a:ext cx="1172261" cy="1719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（ハブレンタル込）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5" name="Google Shape;665;p12"/>
          <p:cNvSpPr txBox="1"/>
          <p:nvPr/>
        </p:nvSpPr>
        <p:spPr>
          <a:xfrm>
            <a:off x="4557370" y="3469234"/>
            <a:ext cx="1779422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管理コンソール利用 (無制限)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6" name="Google Shape;666;p12"/>
          <p:cNvSpPr txBox="1"/>
          <p:nvPr/>
        </p:nvSpPr>
        <p:spPr>
          <a:xfrm>
            <a:off x="4557370" y="3784702"/>
            <a:ext cx="1607515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デバイス接続数: 50台まで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7" name="Google Shape;667;p12"/>
          <p:cNvSpPr txBox="1"/>
          <p:nvPr/>
        </p:nvSpPr>
        <p:spPr>
          <a:xfrm>
            <a:off x="4557370" y="4099255"/>
            <a:ext cx="1512418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AI省エネ最適化レポート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8" name="Google Shape;668;p12"/>
          <p:cNvSpPr txBox="1"/>
          <p:nvPr/>
        </p:nvSpPr>
        <p:spPr>
          <a:xfrm>
            <a:off x="4557370" y="4414723"/>
            <a:ext cx="1141171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優先電話サポート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9" name="Google Shape;669;p12"/>
          <p:cNvSpPr/>
          <p:nvPr/>
        </p:nvSpPr>
        <p:spPr>
          <a:xfrm>
            <a:off x="5447081" y="1279246"/>
            <a:ext cx="1304849" cy="247802"/>
          </a:xfrm>
          <a:prstGeom prst="roundRect">
            <a:avLst>
              <a:gd name="adj" fmla="val 283849"/>
            </a:avLst>
          </a:prstGeom>
          <a:solidFill>
            <a:srgbClr val="3B82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0" name="Google Shape;670;p12"/>
          <p:cNvSpPr txBox="1"/>
          <p:nvPr/>
        </p:nvSpPr>
        <p:spPr>
          <a:xfrm>
            <a:off x="5607101" y="1318565"/>
            <a:ext cx="1059790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oto Sans JP"/>
              <a:buNone/>
            </a:pPr>
            <a:r>
              <a:rPr lang="en-US" sz="8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RECOMMENDED</a:t>
            </a: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4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4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4"/>
          <p:cNvSpPr/>
          <p:nvPr/>
        </p:nvSpPr>
        <p:spPr>
          <a:xfrm>
            <a:off x="0" y="0"/>
            <a:ext cx="4267505" cy="685800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4" name="Google Shape;44;p4" descr="preencoded.png"/>
          <p:cNvPicPr preferRelativeResize="0"/>
          <p:nvPr/>
        </p:nvPicPr>
        <p:blipFill rotWithShape="1">
          <a:blip r:embed="rId3">
            <a:alphaModFix/>
          </a:blip>
          <a:srcRect l="-9281" r="-9281"/>
          <a:stretch/>
        </p:blipFill>
        <p:spPr>
          <a:xfrm>
            <a:off x="476402" y="1422806"/>
            <a:ext cx="181051" cy="152705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4"/>
          <p:cNvSpPr txBox="1"/>
          <p:nvPr/>
        </p:nvSpPr>
        <p:spPr>
          <a:xfrm>
            <a:off x="752551" y="1384402"/>
            <a:ext cx="9144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8BDF8"/>
              </a:buClr>
              <a:buSzPts val="1200"/>
              <a:buFont typeface="Noto Sans JP"/>
              <a:buNone/>
            </a:pPr>
            <a:r>
              <a:rPr lang="en-US" sz="1200" b="1" i="0" u="none" strike="noStrike" cap="none">
                <a:solidFill>
                  <a:srgbClr val="38BDF8"/>
                </a:solidFill>
                <a:latin typeface="Noto Sans JP"/>
                <a:ea typeface="Noto Sans JP"/>
                <a:cs typeface="Noto Sans JP"/>
                <a:sym typeface="Noto Sans JP"/>
              </a:rPr>
              <a:t>AGENDA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4"/>
          <p:cNvSpPr/>
          <p:nvPr/>
        </p:nvSpPr>
        <p:spPr>
          <a:xfrm>
            <a:off x="4267505" y="0"/>
            <a:ext cx="792510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8" name="Google Shape;48;p4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582705" y="381305"/>
            <a:ext cx="228600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4"/>
          <p:cNvSpPr/>
          <p:nvPr/>
        </p:nvSpPr>
        <p:spPr>
          <a:xfrm>
            <a:off x="5029200" y="247802"/>
            <a:ext cx="6400800" cy="629107"/>
          </a:xfrm>
          <a:prstGeom prst="roundRect">
            <a:avLst>
              <a:gd name="adj" fmla="val 17618"/>
            </a:avLst>
          </a:prstGeom>
          <a:solidFill>
            <a:srgbClr val="FFFFFF"/>
          </a:solidFill>
          <a:ln>
            <a:noFill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4"/>
          <p:cNvSpPr/>
          <p:nvPr/>
        </p:nvSpPr>
        <p:spPr>
          <a:xfrm>
            <a:off x="5029200" y="247802"/>
            <a:ext cx="38405" cy="629107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4"/>
          <p:cNvSpPr txBox="1"/>
          <p:nvPr/>
        </p:nvSpPr>
        <p:spPr>
          <a:xfrm>
            <a:off x="5257800" y="390449"/>
            <a:ext cx="457200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BD5E1"/>
              </a:buClr>
              <a:buSzPts val="1800"/>
              <a:buFont typeface="Noto Sans JP"/>
              <a:buNone/>
            </a:pPr>
            <a:r>
              <a:rPr lang="en-US" sz="1800" b="1" i="0" u="none" strike="noStrike" cap="none">
                <a:solidFill>
                  <a:srgbClr val="CBD5E1"/>
                </a:solidFill>
                <a:latin typeface="Noto Sans JP"/>
                <a:ea typeface="Noto Sans JP"/>
                <a:cs typeface="Noto Sans JP"/>
                <a:sym typeface="Noto Sans JP"/>
              </a:rPr>
              <a:t>01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4"/>
          <p:cNvSpPr txBox="1"/>
          <p:nvPr/>
        </p:nvSpPr>
        <p:spPr>
          <a:xfrm>
            <a:off x="5962802" y="418795"/>
            <a:ext cx="3277210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500"/>
              <a:buFont typeface="Noto Sans JP"/>
              <a:buNone/>
            </a:pPr>
            <a:r>
              <a:rPr lang="en-US" sz="1500" b="0" i="0" u="none" strike="noStrike" cap="none">
                <a:solidFill>
                  <a:srgbClr val="334155"/>
                </a:solidFill>
                <a:latin typeface="Noto Sans JP"/>
                <a:ea typeface="Noto Sans JP"/>
                <a:cs typeface="Noto Sans JP"/>
                <a:sym typeface="Noto Sans JP"/>
              </a:rPr>
              <a:t>価格体系と次のアクション (Closing)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4"/>
          <p:cNvSpPr/>
          <p:nvPr/>
        </p:nvSpPr>
        <p:spPr>
          <a:xfrm>
            <a:off x="5029200" y="1067105"/>
            <a:ext cx="6400800" cy="629107"/>
          </a:xfrm>
          <a:prstGeom prst="roundRect">
            <a:avLst>
              <a:gd name="adj" fmla="val 17618"/>
            </a:avLst>
          </a:prstGeom>
          <a:solidFill>
            <a:srgbClr val="FFFFFF"/>
          </a:solidFill>
          <a:ln>
            <a:noFill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4"/>
          <p:cNvSpPr/>
          <p:nvPr/>
        </p:nvSpPr>
        <p:spPr>
          <a:xfrm>
            <a:off x="5029200" y="1067105"/>
            <a:ext cx="38405" cy="629107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4"/>
          <p:cNvSpPr txBox="1"/>
          <p:nvPr/>
        </p:nvSpPr>
        <p:spPr>
          <a:xfrm>
            <a:off x="5257800" y="1209751"/>
            <a:ext cx="457200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BD5E1"/>
              </a:buClr>
              <a:buSzPts val="1800"/>
              <a:buFont typeface="Noto Sans JP"/>
              <a:buNone/>
            </a:pPr>
            <a:r>
              <a:rPr lang="en-US" sz="1800" b="1" i="0" u="none" strike="noStrike" cap="none">
                <a:solidFill>
                  <a:srgbClr val="CBD5E1"/>
                </a:solidFill>
                <a:latin typeface="Noto Sans JP"/>
                <a:ea typeface="Noto Sans JP"/>
                <a:cs typeface="Noto Sans JP"/>
                <a:sym typeface="Noto Sans JP"/>
              </a:rPr>
              <a:t>02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4"/>
          <p:cNvSpPr txBox="1"/>
          <p:nvPr/>
        </p:nvSpPr>
        <p:spPr>
          <a:xfrm>
            <a:off x="5962802" y="1238098"/>
            <a:ext cx="2610612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500"/>
              <a:buFont typeface="Noto Sans JP"/>
              <a:buNone/>
            </a:pPr>
            <a:r>
              <a:rPr lang="en-US" sz="1500" b="0" i="0" u="none" strike="noStrike" cap="none">
                <a:solidFill>
                  <a:srgbClr val="334155"/>
                </a:solidFill>
                <a:latin typeface="Noto Sans JP"/>
                <a:ea typeface="Noto Sans JP"/>
                <a:cs typeface="Noto Sans JP"/>
                <a:sym typeface="Noto Sans JP"/>
              </a:rPr>
              <a:t>導入ステップ・スケジュール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4"/>
          <p:cNvSpPr/>
          <p:nvPr/>
        </p:nvSpPr>
        <p:spPr>
          <a:xfrm>
            <a:off x="5029200" y="1886407"/>
            <a:ext cx="6400800" cy="629107"/>
          </a:xfrm>
          <a:prstGeom prst="roundRect">
            <a:avLst>
              <a:gd name="adj" fmla="val 17618"/>
            </a:avLst>
          </a:prstGeom>
          <a:solidFill>
            <a:srgbClr val="FFFFFF"/>
          </a:solidFill>
          <a:ln>
            <a:noFill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4"/>
          <p:cNvSpPr/>
          <p:nvPr/>
        </p:nvSpPr>
        <p:spPr>
          <a:xfrm>
            <a:off x="5029200" y="1886407"/>
            <a:ext cx="38405" cy="629107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4"/>
          <p:cNvSpPr txBox="1"/>
          <p:nvPr/>
        </p:nvSpPr>
        <p:spPr>
          <a:xfrm>
            <a:off x="5257800" y="2029054"/>
            <a:ext cx="457200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BD5E1"/>
              </a:buClr>
              <a:buSzPts val="1800"/>
              <a:buFont typeface="Noto Sans JP"/>
              <a:buNone/>
            </a:pPr>
            <a:r>
              <a:rPr lang="en-US" sz="1800" b="1" i="0" u="none" strike="noStrike" cap="none">
                <a:solidFill>
                  <a:srgbClr val="CBD5E1"/>
                </a:solidFill>
                <a:latin typeface="Noto Sans JP"/>
                <a:ea typeface="Noto Sans JP"/>
                <a:cs typeface="Noto Sans JP"/>
                <a:sym typeface="Noto Sans JP"/>
              </a:rPr>
              <a:t>03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4"/>
          <p:cNvSpPr txBox="1"/>
          <p:nvPr/>
        </p:nvSpPr>
        <p:spPr>
          <a:xfrm>
            <a:off x="5962802" y="2057400"/>
            <a:ext cx="2048256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500"/>
              <a:buFont typeface="Noto Sans JP"/>
              <a:buNone/>
            </a:pPr>
            <a:r>
              <a:rPr lang="en-US" sz="1500" b="0" i="0" u="none" strike="noStrike" cap="none">
                <a:solidFill>
                  <a:srgbClr val="334155"/>
                </a:solidFill>
                <a:latin typeface="Noto Sans JP"/>
                <a:ea typeface="Noto Sans JP"/>
                <a:cs typeface="Noto Sans JP"/>
                <a:sym typeface="Noto Sans JP"/>
              </a:rPr>
              <a:t>競合比較と当社優位性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4"/>
          <p:cNvSpPr/>
          <p:nvPr/>
        </p:nvSpPr>
        <p:spPr>
          <a:xfrm>
            <a:off x="5029200" y="2704795"/>
            <a:ext cx="6400800" cy="629107"/>
          </a:xfrm>
          <a:prstGeom prst="roundRect">
            <a:avLst>
              <a:gd name="adj" fmla="val 17618"/>
            </a:avLst>
          </a:prstGeom>
          <a:solidFill>
            <a:srgbClr val="FFFFFF"/>
          </a:solidFill>
          <a:ln>
            <a:noFill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4"/>
          <p:cNvSpPr/>
          <p:nvPr/>
        </p:nvSpPr>
        <p:spPr>
          <a:xfrm>
            <a:off x="5029200" y="2704795"/>
            <a:ext cx="38405" cy="629107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4"/>
          <p:cNvSpPr txBox="1"/>
          <p:nvPr/>
        </p:nvSpPr>
        <p:spPr>
          <a:xfrm>
            <a:off x="5257800" y="2848356"/>
            <a:ext cx="457200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BD5E1"/>
              </a:buClr>
              <a:buSzPts val="1800"/>
              <a:buFont typeface="Noto Sans JP"/>
              <a:buNone/>
            </a:pPr>
            <a:r>
              <a:rPr lang="en-US" sz="1800" b="1" i="0" u="none" strike="noStrike" cap="none">
                <a:solidFill>
                  <a:srgbClr val="CBD5E1"/>
                </a:solidFill>
                <a:latin typeface="Noto Sans JP"/>
                <a:ea typeface="Noto Sans JP"/>
                <a:cs typeface="Noto Sans JP"/>
                <a:sym typeface="Noto Sans JP"/>
              </a:rPr>
              <a:t>04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4"/>
          <p:cNvSpPr txBox="1"/>
          <p:nvPr/>
        </p:nvSpPr>
        <p:spPr>
          <a:xfrm>
            <a:off x="5962802" y="2876702"/>
            <a:ext cx="2820010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500"/>
              <a:buFont typeface="Noto Sans JP"/>
              <a:buNone/>
            </a:pPr>
            <a:r>
              <a:rPr lang="en-US" sz="1500" b="0" i="0" u="none" strike="noStrike" cap="none">
                <a:solidFill>
                  <a:srgbClr val="334155"/>
                </a:solidFill>
                <a:latin typeface="Noto Sans JP"/>
                <a:ea typeface="Noto Sans JP"/>
                <a:cs typeface="Noto Sans JP"/>
                <a:sym typeface="Noto Sans JP"/>
              </a:rPr>
              <a:t>市場機会とトレンド (Opening)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4"/>
          <p:cNvSpPr/>
          <p:nvPr/>
        </p:nvSpPr>
        <p:spPr>
          <a:xfrm>
            <a:off x="5029200" y="3524098"/>
            <a:ext cx="6400800" cy="629107"/>
          </a:xfrm>
          <a:prstGeom prst="roundRect">
            <a:avLst>
              <a:gd name="adj" fmla="val 17618"/>
            </a:avLst>
          </a:prstGeom>
          <a:solidFill>
            <a:srgbClr val="FFFFFF"/>
          </a:solidFill>
          <a:ln>
            <a:noFill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4"/>
          <p:cNvSpPr/>
          <p:nvPr/>
        </p:nvSpPr>
        <p:spPr>
          <a:xfrm>
            <a:off x="5029200" y="3524098"/>
            <a:ext cx="38405" cy="629107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4"/>
          <p:cNvSpPr txBox="1"/>
          <p:nvPr/>
        </p:nvSpPr>
        <p:spPr>
          <a:xfrm>
            <a:off x="5257800" y="3666744"/>
            <a:ext cx="457200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BD5E1"/>
              </a:buClr>
              <a:buSzPts val="1800"/>
              <a:buFont typeface="Noto Sans JP"/>
              <a:buNone/>
            </a:pPr>
            <a:r>
              <a:rPr lang="en-US" sz="1800" b="1" i="0" u="none" strike="noStrike" cap="none">
                <a:solidFill>
                  <a:srgbClr val="CBD5E1"/>
                </a:solidFill>
                <a:latin typeface="Noto Sans JP"/>
                <a:ea typeface="Noto Sans JP"/>
                <a:cs typeface="Noto Sans JP"/>
                <a:sym typeface="Noto Sans JP"/>
              </a:rPr>
              <a:t>05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4"/>
          <p:cNvSpPr txBox="1"/>
          <p:nvPr/>
        </p:nvSpPr>
        <p:spPr>
          <a:xfrm>
            <a:off x="5962802" y="3696005"/>
            <a:ext cx="2543861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500"/>
              <a:buFont typeface="Noto Sans JP"/>
              <a:buNone/>
            </a:pPr>
            <a:r>
              <a:rPr lang="en-US" sz="1500" b="0" i="0" u="none" strike="noStrike" cap="none">
                <a:solidFill>
                  <a:srgbClr val="334155"/>
                </a:solidFill>
                <a:latin typeface="Noto Sans JP"/>
                <a:ea typeface="Noto Sans JP"/>
                <a:cs typeface="Noto Sans JP"/>
                <a:sym typeface="Noto Sans JP"/>
              </a:rPr>
              <a:t>製品Xのソリューション概要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4"/>
          <p:cNvSpPr/>
          <p:nvPr/>
        </p:nvSpPr>
        <p:spPr>
          <a:xfrm>
            <a:off x="5029200" y="4343400"/>
            <a:ext cx="6400800" cy="629107"/>
          </a:xfrm>
          <a:prstGeom prst="roundRect">
            <a:avLst>
              <a:gd name="adj" fmla="val 17618"/>
            </a:avLst>
          </a:prstGeom>
          <a:solidFill>
            <a:srgbClr val="FFFFFF"/>
          </a:solidFill>
          <a:ln>
            <a:noFill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4"/>
          <p:cNvSpPr/>
          <p:nvPr/>
        </p:nvSpPr>
        <p:spPr>
          <a:xfrm>
            <a:off x="5029200" y="4343400"/>
            <a:ext cx="38405" cy="629107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"/>
          <p:cNvSpPr txBox="1"/>
          <p:nvPr/>
        </p:nvSpPr>
        <p:spPr>
          <a:xfrm>
            <a:off x="5257800" y="4486046"/>
            <a:ext cx="457200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BD5E1"/>
              </a:buClr>
              <a:buSzPts val="1800"/>
              <a:buFont typeface="Noto Sans JP"/>
              <a:buNone/>
            </a:pPr>
            <a:r>
              <a:rPr lang="en-US" sz="1800" b="1" i="0" u="none" strike="noStrike" cap="none">
                <a:solidFill>
                  <a:srgbClr val="CBD5E1"/>
                </a:solidFill>
                <a:latin typeface="Noto Sans JP"/>
                <a:ea typeface="Noto Sans JP"/>
                <a:cs typeface="Noto Sans JP"/>
                <a:sym typeface="Noto Sans JP"/>
              </a:rPr>
              <a:t>06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4"/>
          <p:cNvSpPr txBox="1"/>
          <p:nvPr/>
        </p:nvSpPr>
        <p:spPr>
          <a:xfrm>
            <a:off x="5962802" y="4515307"/>
            <a:ext cx="1858061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500"/>
              <a:buFont typeface="Noto Sans JP"/>
              <a:buNone/>
            </a:pPr>
            <a:r>
              <a:rPr lang="en-US" sz="1500" b="0" i="0" u="none" strike="noStrike" cap="none">
                <a:solidFill>
                  <a:srgbClr val="334155"/>
                </a:solidFill>
                <a:latin typeface="Noto Sans JP"/>
                <a:ea typeface="Noto Sans JP"/>
                <a:cs typeface="Noto Sans JP"/>
                <a:sym typeface="Noto Sans JP"/>
              </a:rPr>
              <a:t>主要機能・対応範囲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4"/>
          <p:cNvSpPr/>
          <p:nvPr/>
        </p:nvSpPr>
        <p:spPr>
          <a:xfrm>
            <a:off x="5029200" y="5162702"/>
            <a:ext cx="6400800" cy="629107"/>
          </a:xfrm>
          <a:prstGeom prst="roundRect">
            <a:avLst>
              <a:gd name="adj" fmla="val 17618"/>
            </a:avLst>
          </a:prstGeom>
          <a:solidFill>
            <a:srgbClr val="FFFFFF"/>
          </a:solidFill>
          <a:ln>
            <a:noFill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4"/>
          <p:cNvSpPr/>
          <p:nvPr/>
        </p:nvSpPr>
        <p:spPr>
          <a:xfrm>
            <a:off x="5029200" y="5162702"/>
            <a:ext cx="38405" cy="629107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4"/>
          <p:cNvSpPr txBox="1"/>
          <p:nvPr/>
        </p:nvSpPr>
        <p:spPr>
          <a:xfrm>
            <a:off x="5257800" y="5305349"/>
            <a:ext cx="457200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BD5E1"/>
              </a:buClr>
              <a:buSzPts val="1800"/>
              <a:buFont typeface="Noto Sans JP"/>
              <a:buNone/>
            </a:pPr>
            <a:r>
              <a:rPr lang="en-US" sz="1800" b="1" i="0" u="none" strike="noStrike" cap="none">
                <a:solidFill>
                  <a:srgbClr val="CBD5E1"/>
                </a:solidFill>
                <a:latin typeface="Noto Sans JP"/>
                <a:ea typeface="Noto Sans JP"/>
                <a:cs typeface="Noto Sans JP"/>
                <a:sym typeface="Noto Sans JP"/>
              </a:rPr>
              <a:t>07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4"/>
          <p:cNvSpPr txBox="1"/>
          <p:nvPr/>
        </p:nvSpPr>
        <p:spPr>
          <a:xfrm>
            <a:off x="5962802" y="5333695"/>
            <a:ext cx="2048256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500"/>
              <a:buFont typeface="Noto Sans JP"/>
              <a:buNone/>
            </a:pPr>
            <a:r>
              <a:rPr lang="en-US" sz="1500" b="0" i="0" u="none" strike="noStrike" cap="none">
                <a:solidFill>
                  <a:srgbClr val="334155"/>
                </a:solidFill>
                <a:latin typeface="Noto Sans JP"/>
                <a:ea typeface="Noto Sans JP"/>
                <a:cs typeface="Noto Sans JP"/>
                <a:sym typeface="Noto Sans JP"/>
              </a:rPr>
              <a:t>お客様の課題と解決策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4"/>
          <p:cNvSpPr/>
          <p:nvPr/>
        </p:nvSpPr>
        <p:spPr>
          <a:xfrm>
            <a:off x="5029200" y="5982005"/>
            <a:ext cx="6400800" cy="629107"/>
          </a:xfrm>
          <a:prstGeom prst="roundRect">
            <a:avLst>
              <a:gd name="adj" fmla="val 17618"/>
            </a:avLst>
          </a:prstGeom>
          <a:solidFill>
            <a:srgbClr val="FFFFFF"/>
          </a:solidFill>
          <a:ln>
            <a:noFill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4"/>
          <p:cNvSpPr/>
          <p:nvPr/>
        </p:nvSpPr>
        <p:spPr>
          <a:xfrm>
            <a:off x="5029200" y="5982005"/>
            <a:ext cx="38405" cy="629107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4"/>
          <p:cNvSpPr txBox="1"/>
          <p:nvPr/>
        </p:nvSpPr>
        <p:spPr>
          <a:xfrm>
            <a:off x="5257800" y="6124651"/>
            <a:ext cx="457200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BD5E1"/>
              </a:buClr>
              <a:buSzPts val="1800"/>
              <a:buFont typeface="Noto Sans JP"/>
              <a:buNone/>
            </a:pPr>
            <a:r>
              <a:rPr lang="en-US" sz="1800" b="1" i="0" u="none" strike="noStrike" cap="none">
                <a:solidFill>
                  <a:srgbClr val="CBD5E1"/>
                </a:solidFill>
                <a:latin typeface="Noto Sans JP"/>
                <a:ea typeface="Noto Sans JP"/>
                <a:cs typeface="Noto Sans JP"/>
                <a:sym typeface="Noto Sans JP"/>
              </a:rPr>
              <a:t>08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4"/>
          <p:cNvSpPr txBox="1"/>
          <p:nvPr/>
        </p:nvSpPr>
        <p:spPr>
          <a:xfrm>
            <a:off x="5962802" y="6152998"/>
            <a:ext cx="1810512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500"/>
              <a:buFont typeface="Noto Sans JP"/>
              <a:buNone/>
            </a:pPr>
            <a:r>
              <a:rPr lang="en-US" sz="1500" b="0" i="0" u="none" strike="noStrike" cap="none">
                <a:solidFill>
                  <a:srgbClr val="334155"/>
                </a:solidFill>
                <a:latin typeface="Noto Sans JP"/>
                <a:ea typeface="Noto Sans JP"/>
                <a:cs typeface="Noto Sans JP"/>
                <a:sym typeface="Noto Sans JP"/>
              </a:rPr>
              <a:t>導入メリットとROI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4"/>
          <p:cNvSpPr txBox="1"/>
          <p:nvPr/>
        </p:nvSpPr>
        <p:spPr>
          <a:xfrm>
            <a:off x="476402" y="1709014"/>
            <a:ext cx="2000707" cy="771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Noto Sans JP"/>
              <a:buNone/>
            </a:pPr>
            <a:r>
              <a:rPr lang="en-US" sz="42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本日の</a:t>
            </a:r>
            <a:endParaRPr sz="4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4"/>
          <p:cNvSpPr txBox="1"/>
          <p:nvPr/>
        </p:nvSpPr>
        <p:spPr>
          <a:xfrm>
            <a:off x="476402" y="2295144"/>
            <a:ext cx="3048610" cy="771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Noto Sans JP"/>
              <a:buNone/>
            </a:pPr>
            <a:r>
              <a:rPr lang="en-US" sz="42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アジェンダ</a:t>
            </a:r>
            <a:endParaRPr sz="4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4"/>
          <p:cNvSpPr txBox="1"/>
          <p:nvPr/>
        </p:nvSpPr>
        <p:spPr>
          <a:xfrm>
            <a:off x="476402" y="3386938"/>
            <a:ext cx="3376879" cy="866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1300"/>
              <a:buFont typeface="Noto Sans JP"/>
              <a:buNone/>
            </a:pPr>
            <a:r>
              <a:rPr lang="en-US" sz="1300" b="0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スマートホーム市場の最新動向から、製品Xが実現する未来の暮らし、ビジネスへのインパクトまで。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4"/>
          <p:cNvSpPr txBox="1"/>
          <p:nvPr/>
        </p:nvSpPr>
        <p:spPr>
          <a:xfrm>
            <a:off x="476402" y="4621378"/>
            <a:ext cx="2958084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1300"/>
              <a:buFont typeface="Noto Sans JP"/>
              <a:buNone/>
            </a:pPr>
            <a:r>
              <a:rPr lang="en-US" sz="1300" b="0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全9セクションでご説明いたします。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5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5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5"/>
          <p:cNvSpPr/>
          <p:nvPr/>
        </p:nvSpPr>
        <p:spPr>
          <a:xfrm>
            <a:off x="0" y="0"/>
            <a:ext cx="12191695" cy="1314907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5"/>
          <p:cNvSpPr/>
          <p:nvPr/>
        </p:nvSpPr>
        <p:spPr>
          <a:xfrm>
            <a:off x="0" y="1276502"/>
            <a:ext cx="12191695" cy="38405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5"/>
          <p:cNvSpPr txBox="1"/>
          <p:nvPr/>
        </p:nvSpPr>
        <p:spPr>
          <a:xfrm>
            <a:off x="476402" y="286207"/>
            <a:ext cx="1567282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MARKET OVERVIEW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5"/>
          <p:cNvSpPr txBox="1"/>
          <p:nvPr/>
        </p:nvSpPr>
        <p:spPr>
          <a:xfrm>
            <a:off x="476402" y="543154"/>
            <a:ext cx="4295851" cy="438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oto Sans JP"/>
              <a:buNone/>
            </a:pPr>
            <a:r>
              <a:rPr lang="en-US" sz="24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市場機会とトレンド (2025→)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9" name="Google Shape;99;p5" descr="preencoded.png"/>
          <p:cNvPicPr preferRelativeResize="0"/>
          <p:nvPr/>
        </p:nvPicPr>
        <p:blipFill rotWithShape="1">
          <a:blip r:embed="rId3">
            <a:alphaModFix/>
          </a:blip>
          <a:srcRect t="-9904" b="-9904"/>
          <a:stretch/>
        </p:blipFill>
        <p:spPr>
          <a:xfrm>
            <a:off x="11430000" y="460858"/>
            <a:ext cx="286207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5"/>
          <p:cNvSpPr/>
          <p:nvPr/>
        </p:nvSpPr>
        <p:spPr>
          <a:xfrm>
            <a:off x="476402" y="1695298"/>
            <a:ext cx="2866644" cy="847649"/>
          </a:xfrm>
          <a:prstGeom prst="roundRect">
            <a:avLst>
              <a:gd name="adj" fmla="val 9697"/>
            </a:avLst>
          </a:prstGeom>
          <a:solidFill>
            <a:srgbClr val="F8FA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5"/>
          <p:cNvSpPr/>
          <p:nvPr/>
        </p:nvSpPr>
        <p:spPr>
          <a:xfrm>
            <a:off x="476402" y="1695298"/>
            <a:ext cx="38405" cy="847649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5"/>
          <p:cNvSpPr txBox="1"/>
          <p:nvPr/>
        </p:nvSpPr>
        <p:spPr>
          <a:xfrm>
            <a:off x="657454" y="1837944"/>
            <a:ext cx="1286561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グローバル市場 (CAGR)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5"/>
          <p:cNvSpPr txBox="1"/>
          <p:nvPr/>
        </p:nvSpPr>
        <p:spPr>
          <a:xfrm>
            <a:off x="705002" y="2057400"/>
            <a:ext cx="2153412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1800"/>
              <a:buFont typeface="Noto Sans JP"/>
              <a:buNone/>
            </a:pPr>
            <a:r>
              <a:rPr lang="en-US" sz="1800" b="1" i="0" u="none" strike="noStrike" cap="none">
                <a:solidFill>
                  <a:srgbClr val="0F172A"/>
                </a:solidFill>
                <a:latin typeface="Noto Sans JP"/>
                <a:ea typeface="Noto Sans JP"/>
                <a:cs typeface="Noto Sans JP"/>
                <a:sym typeface="Noto Sans JP"/>
              </a:rPr>
              <a:t>23.1% 2025-2032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5"/>
          <p:cNvSpPr/>
          <p:nvPr/>
        </p:nvSpPr>
        <p:spPr>
          <a:xfrm>
            <a:off x="3531413" y="1695298"/>
            <a:ext cx="2866644" cy="847649"/>
          </a:xfrm>
          <a:prstGeom prst="roundRect">
            <a:avLst>
              <a:gd name="adj" fmla="val 9697"/>
            </a:avLst>
          </a:prstGeom>
          <a:solidFill>
            <a:srgbClr val="F8FA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5"/>
          <p:cNvSpPr/>
          <p:nvPr/>
        </p:nvSpPr>
        <p:spPr>
          <a:xfrm>
            <a:off x="3531413" y="1695298"/>
            <a:ext cx="38405" cy="847649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5"/>
          <p:cNvSpPr txBox="1"/>
          <p:nvPr/>
        </p:nvSpPr>
        <p:spPr>
          <a:xfrm>
            <a:off x="3712464" y="1837944"/>
            <a:ext cx="1010412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日本市場成長予測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5"/>
          <p:cNvSpPr txBox="1"/>
          <p:nvPr/>
        </p:nvSpPr>
        <p:spPr>
          <a:xfrm>
            <a:off x="3760013" y="2057400"/>
            <a:ext cx="1733702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1800"/>
              <a:buFont typeface="Noto Sans JP"/>
              <a:buNone/>
            </a:pPr>
            <a:r>
              <a:rPr lang="en-US" sz="1800" b="1" i="0" u="none" strike="noStrike" cap="none">
                <a:solidFill>
                  <a:srgbClr val="0F172A"/>
                </a:solidFill>
                <a:latin typeface="Noto Sans JP"/>
                <a:ea typeface="Noto Sans JP"/>
                <a:cs typeface="Noto Sans JP"/>
                <a:sym typeface="Noto Sans JP"/>
              </a:rPr>
              <a:t>10.8% 2033年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5"/>
          <p:cNvSpPr/>
          <p:nvPr/>
        </p:nvSpPr>
        <p:spPr>
          <a:xfrm>
            <a:off x="476402" y="2734056"/>
            <a:ext cx="5924398" cy="3504895"/>
          </a:xfrm>
          <a:prstGeom prst="roundRect">
            <a:avLst>
              <a:gd name="adj" fmla="val 851"/>
            </a:avLst>
          </a:prstGeom>
          <a:solidFill>
            <a:srgbClr val="FFFFFF"/>
          </a:solidFill>
          <a:ln w="12700" cap="flat" cmpd="sng">
            <a:solidFill>
              <a:srgbClr val="E2E8F0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9" name="Google Shape;109;p5" descr="preencoded.png"/>
          <p:cNvPicPr preferRelativeResize="0"/>
          <p:nvPr/>
        </p:nvPicPr>
        <p:blipFill rotWithShape="1">
          <a:blip r:embed="rId4">
            <a:alphaModFix/>
          </a:blip>
          <a:srcRect l="-87" r="-86"/>
          <a:stretch/>
        </p:blipFill>
        <p:spPr>
          <a:xfrm>
            <a:off x="676656" y="2933395"/>
            <a:ext cx="5524805" cy="3105302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5"/>
          <p:cNvSpPr/>
          <p:nvPr/>
        </p:nvSpPr>
        <p:spPr>
          <a:xfrm>
            <a:off x="6872630" y="2399386"/>
            <a:ext cx="4848149" cy="19202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2" name="Google Shape;112;p5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72630" y="2065630"/>
            <a:ext cx="190195" cy="19019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5"/>
          <p:cNvSpPr txBox="1"/>
          <p:nvPr/>
        </p:nvSpPr>
        <p:spPr>
          <a:xfrm>
            <a:off x="7157923" y="2018081"/>
            <a:ext cx="3038551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500"/>
              <a:buFont typeface="Noto Sans JP"/>
              <a:buNone/>
            </a:pPr>
            <a:r>
              <a:rPr lang="en-US" sz="1500" b="1" i="0" u="none" strike="noStrike" cap="none">
                <a:solidFill>
                  <a:srgbClr val="334155"/>
                </a:solidFill>
                <a:latin typeface="Noto Sans JP"/>
                <a:ea typeface="Noto Sans JP"/>
                <a:cs typeface="Noto Sans JP"/>
                <a:sym typeface="Noto Sans JP"/>
              </a:rPr>
              <a:t>主要な成長ドライバー &amp; トレンド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5"/>
          <p:cNvSpPr/>
          <p:nvPr/>
        </p:nvSpPr>
        <p:spPr>
          <a:xfrm>
            <a:off x="6872630" y="2656332"/>
            <a:ext cx="457200" cy="457200"/>
          </a:xfrm>
          <a:prstGeom prst="ellipse">
            <a:avLst/>
          </a:prstGeom>
          <a:solidFill>
            <a:srgbClr val="EFF6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5" name="Google Shape;115;p5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981444" y="2789834"/>
            <a:ext cx="237744" cy="190195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5"/>
          <p:cNvSpPr txBox="1"/>
          <p:nvPr/>
        </p:nvSpPr>
        <p:spPr>
          <a:xfrm>
            <a:off x="7472477" y="2656332"/>
            <a:ext cx="1491386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AIによる自律制御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5"/>
          <p:cNvSpPr txBox="1"/>
          <p:nvPr/>
        </p:nvSpPr>
        <p:spPr>
          <a:xfrm>
            <a:off x="7472477" y="2970886"/>
            <a:ext cx="4338828" cy="4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急速なAI統合により、エネルギー効率の最崔化と、ユーザー行動の予測精度が飛躍的に向上しています。採用率は87.3%に達します。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5"/>
          <p:cNvSpPr/>
          <p:nvPr/>
        </p:nvSpPr>
        <p:spPr>
          <a:xfrm>
            <a:off x="6872630" y="3578047"/>
            <a:ext cx="457200" cy="457200"/>
          </a:xfrm>
          <a:prstGeom prst="ellipse">
            <a:avLst/>
          </a:prstGeom>
          <a:solidFill>
            <a:srgbClr val="EFF6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9" name="Google Shape;119;p5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981444" y="3711550"/>
            <a:ext cx="237744" cy="190195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5"/>
          <p:cNvSpPr txBox="1"/>
          <p:nvPr/>
        </p:nvSpPr>
        <p:spPr>
          <a:xfrm>
            <a:off x="7472477" y="3578047"/>
            <a:ext cx="1548079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Matter規格の普及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5"/>
          <p:cNvSpPr txBox="1"/>
          <p:nvPr/>
        </p:nvSpPr>
        <p:spPr>
          <a:xfrm>
            <a:off x="7472477" y="3892601"/>
            <a:ext cx="4253789" cy="4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2019年に正式リリースされたMatterプロトコルにより、メーカー間の壁が解消。既に世界127カ国で標準採用されています。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5"/>
          <p:cNvSpPr/>
          <p:nvPr/>
        </p:nvSpPr>
        <p:spPr>
          <a:xfrm>
            <a:off x="6872630" y="4500677"/>
            <a:ext cx="457200" cy="457200"/>
          </a:xfrm>
          <a:prstGeom prst="ellipse">
            <a:avLst/>
          </a:prstGeom>
          <a:solidFill>
            <a:srgbClr val="EFF6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3" name="Google Shape;123;p5" descr="preencoded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029907" y="4634179"/>
            <a:ext cx="142646" cy="190195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5"/>
          <p:cNvSpPr txBox="1"/>
          <p:nvPr/>
        </p:nvSpPr>
        <p:spPr>
          <a:xfrm>
            <a:off x="7472477" y="4500677"/>
            <a:ext cx="1500530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音声操作の日常化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5"/>
          <p:cNvSpPr txBox="1"/>
          <p:nvPr/>
        </p:nvSpPr>
        <p:spPr>
          <a:xfrm>
            <a:off x="7472477" y="4815230"/>
            <a:ext cx="4329684" cy="4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2018年のAlexa日本語版サービス開始以来、音声操作は定着。特に中国市場ではシェア60%を占める主要インターフェースです。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5"/>
          <p:cNvSpPr/>
          <p:nvPr/>
        </p:nvSpPr>
        <p:spPr>
          <a:xfrm>
            <a:off x="6872630" y="5422392"/>
            <a:ext cx="457200" cy="457200"/>
          </a:xfrm>
          <a:prstGeom prst="ellipse">
            <a:avLst/>
          </a:prstGeom>
          <a:solidFill>
            <a:srgbClr val="EFF6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7" name="Google Shape;127;p5" descr="preencoded.png"/>
          <p:cNvPicPr preferRelativeResize="0"/>
          <p:nvPr/>
        </p:nvPicPr>
        <p:blipFill rotWithShape="1">
          <a:blip r:embed="rId9">
            <a:alphaModFix/>
          </a:blip>
          <a:srcRect l="-1648" r="-1647"/>
          <a:stretch/>
        </p:blipFill>
        <p:spPr>
          <a:xfrm>
            <a:off x="7015277" y="5555894"/>
            <a:ext cx="171907" cy="190195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5"/>
          <p:cNvSpPr txBox="1"/>
          <p:nvPr/>
        </p:nvSpPr>
        <p:spPr>
          <a:xfrm>
            <a:off x="7472477" y="5422392"/>
            <a:ext cx="1500530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省エネ需要の急増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5"/>
          <p:cNvSpPr txBox="1"/>
          <p:nvPr/>
        </p:nvSpPr>
        <p:spPr>
          <a:xfrm>
            <a:off x="7472477" y="5736946"/>
            <a:ext cx="4319626" cy="4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電力コスト高騰を背景に、HEMS(Home Energy Management System)の導入が加速しています。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6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6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6"/>
          <p:cNvSpPr/>
          <p:nvPr/>
        </p:nvSpPr>
        <p:spPr>
          <a:xfrm>
            <a:off x="0" y="1086307"/>
            <a:ext cx="1219169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6"/>
          <p:cNvSpPr txBox="1"/>
          <p:nvPr/>
        </p:nvSpPr>
        <p:spPr>
          <a:xfrm>
            <a:off x="476402" y="286207"/>
            <a:ext cx="219638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CHALLENGES &amp; SOLUTIONS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6"/>
          <p:cNvSpPr txBox="1"/>
          <p:nvPr/>
        </p:nvSpPr>
        <p:spPr>
          <a:xfrm>
            <a:off x="476402" y="485546"/>
            <a:ext cx="4810658" cy="438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2400"/>
              <a:buFont typeface="Noto Sans JP"/>
              <a:buNone/>
            </a:pPr>
            <a:r>
              <a:rPr lang="en-US" sz="2400" b="1" i="0" u="none" strike="noStrike" cap="none">
                <a:solidFill>
                  <a:srgbClr val="0F172A"/>
                </a:solidFill>
                <a:latin typeface="Noto Sans JP"/>
                <a:ea typeface="Noto Sans JP"/>
                <a:cs typeface="Noto Sans JP"/>
                <a:sym typeface="Noto Sans JP"/>
              </a:rPr>
              <a:t>お客さまの課題と解決アプローチ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6"/>
          <p:cNvSpPr/>
          <p:nvPr/>
        </p:nvSpPr>
        <p:spPr>
          <a:xfrm>
            <a:off x="0" y="1089965"/>
            <a:ext cx="6096305" cy="601035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6"/>
          <p:cNvSpPr/>
          <p:nvPr/>
        </p:nvSpPr>
        <p:spPr>
          <a:xfrm>
            <a:off x="6096305" y="1089965"/>
            <a:ext cx="6096305" cy="6010351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6"/>
          <p:cNvSpPr/>
          <p:nvPr/>
        </p:nvSpPr>
        <p:spPr>
          <a:xfrm>
            <a:off x="10287000" y="137160"/>
            <a:ext cx="2857500" cy="2857500"/>
          </a:xfrm>
          <a:prstGeom prst="ellipse">
            <a:avLst/>
          </a:prstGeom>
          <a:solidFill>
            <a:srgbClr val="1E3A8A">
              <a:alpha val="29803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6"/>
          <p:cNvSpPr/>
          <p:nvPr/>
        </p:nvSpPr>
        <p:spPr>
          <a:xfrm>
            <a:off x="476402" y="1470355"/>
            <a:ext cx="381305" cy="381305"/>
          </a:xfrm>
          <a:prstGeom prst="roundRect">
            <a:avLst>
              <a:gd name="adj" fmla="val 47962"/>
            </a:avLst>
          </a:prstGeom>
          <a:solidFill>
            <a:srgbClr val="FEE2E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8" name="Google Shape;148;p6" descr="preencoded.png"/>
          <p:cNvPicPr preferRelativeResize="0"/>
          <p:nvPr/>
        </p:nvPicPr>
        <p:blipFill rotWithShape="1">
          <a:blip r:embed="rId3">
            <a:alphaModFix/>
          </a:blip>
          <a:srcRect t="-5953" b="-5953"/>
          <a:stretch/>
        </p:blipFill>
        <p:spPr>
          <a:xfrm>
            <a:off x="657454" y="1575511"/>
            <a:ext cx="19202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6"/>
          <p:cNvSpPr txBox="1"/>
          <p:nvPr/>
        </p:nvSpPr>
        <p:spPr>
          <a:xfrm>
            <a:off x="972007" y="1489558"/>
            <a:ext cx="1314907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DC2626"/>
              </a:buClr>
              <a:buSzPts val="1800"/>
              <a:buFont typeface="Noto Sans JP"/>
              <a:buNone/>
            </a:pPr>
            <a:r>
              <a:rPr lang="en-US" sz="1800" b="1" i="0" u="none" strike="noStrike" cap="none">
                <a:solidFill>
                  <a:srgbClr val="DC2626"/>
                </a:solidFill>
                <a:latin typeface="Noto Sans JP"/>
                <a:ea typeface="Noto Sans JP"/>
                <a:cs typeface="Noto Sans JP"/>
                <a:sym typeface="Noto Sans JP"/>
              </a:rPr>
              <a:t>現状の課題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0" name="Google Shape;150;p6" descr="preencoded.png"/>
          <p:cNvPicPr preferRelativeResize="0"/>
          <p:nvPr/>
        </p:nvPicPr>
        <p:blipFill rotWithShape="1">
          <a:blip r:embed="rId4">
            <a:alphaModFix/>
          </a:blip>
          <a:srcRect t="-43" b="-42"/>
          <a:stretch/>
        </p:blipFill>
        <p:spPr>
          <a:xfrm>
            <a:off x="523951" y="2222906"/>
            <a:ext cx="133502" cy="152705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6"/>
          <p:cNvSpPr txBox="1"/>
          <p:nvPr/>
        </p:nvSpPr>
        <p:spPr>
          <a:xfrm>
            <a:off x="476402" y="2403958"/>
            <a:ext cx="2105863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200"/>
              <a:buFont typeface="Noto Sans JP"/>
              <a:buNone/>
            </a:pPr>
            <a:r>
              <a:rPr lang="en-US" sz="1200" b="1" i="0" u="none" strike="noStrike" cap="none">
                <a:solidFill>
                  <a:srgbClr val="334155"/>
                </a:solidFill>
                <a:latin typeface="Noto Sans JP"/>
                <a:ea typeface="Noto Sans JP"/>
                <a:cs typeface="Noto Sans JP"/>
                <a:sym typeface="Noto Sans JP"/>
              </a:rPr>
              <a:t>電力コスト高・不明瞭な消費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6"/>
          <p:cNvSpPr txBox="1"/>
          <p:nvPr/>
        </p:nvSpPr>
        <p:spPr>
          <a:xfrm>
            <a:off x="476402" y="2670962"/>
            <a:ext cx="436808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エネルギー使用が見えず、無駄が特定できないためコスト削減が困難。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3" name="Google Shape;153;p6" descr="preencoded.png"/>
          <p:cNvPicPr preferRelativeResize="0"/>
          <p:nvPr/>
        </p:nvPicPr>
        <p:blipFill rotWithShape="1">
          <a:blip r:embed="rId5">
            <a:alphaModFix/>
          </a:blip>
          <a:srcRect t="-100" b="-100"/>
          <a:stretch/>
        </p:blipFill>
        <p:spPr>
          <a:xfrm>
            <a:off x="533095" y="3184855"/>
            <a:ext cx="114300" cy="152705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6"/>
          <p:cNvSpPr txBox="1"/>
          <p:nvPr/>
        </p:nvSpPr>
        <p:spPr>
          <a:xfrm>
            <a:off x="476402" y="3365906"/>
            <a:ext cx="1953158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200"/>
              <a:buFont typeface="Noto Sans JP"/>
              <a:buNone/>
            </a:pPr>
            <a:r>
              <a:rPr lang="en-US" sz="1200" b="1" i="0" u="none" strike="noStrike" cap="none">
                <a:solidFill>
                  <a:srgbClr val="334155"/>
                </a:solidFill>
                <a:latin typeface="Noto Sans JP"/>
                <a:ea typeface="Noto Sans JP"/>
                <a:cs typeface="Noto Sans JP"/>
                <a:sym typeface="Noto Sans JP"/>
              </a:rPr>
              <a:t>アプリが分散し操作が煩雑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6"/>
          <p:cNvSpPr txBox="1"/>
          <p:nvPr/>
        </p:nvSpPr>
        <p:spPr>
          <a:xfrm>
            <a:off x="476402" y="3632911"/>
            <a:ext cx="4500677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機器ごとに別アプリが必要で、管理が面倒。操作体験が分断されている。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6" name="Google Shape;156;p6" descr="preencoded.png"/>
          <p:cNvPicPr preferRelativeResize="0"/>
          <p:nvPr/>
        </p:nvPicPr>
        <p:blipFill rotWithShape="1">
          <a:blip r:embed="rId6">
            <a:alphaModFix/>
          </a:blip>
          <a:srcRect t="-100" b="-100"/>
          <a:stretch/>
        </p:blipFill>
        <p:spPr>
          <a:xfrm>
            <a:off x="533095" y="4146804"/>
            <a:ext cx="114300" cy="152705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6"/>
          <p:cNvSpPr txBox="1"/>
          <p:nvPr/>
        </p:nvSpPr>
        <p:spPr>
          <a:xfrm>
            <a:off x="476402" y="4327855"/>
            <a:ext cx="1800454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200"/>
              <a:buFont typeface="Noto Sans JP"/>
              <a:buNone/>
            </a:pPr>
            <a:r>
              <a:rPr lang="en-US" sz="1200" b="1" i="0" u="none" strike="noStrike" cap="none">
                <a:solidFill>
                  <a:srgbClr val="334155"/>
                </a:solidFill>
                <a:latin typeface="Noto Sans JP"/>
                <a:ea typeface="Noto Sans JP"/>
                <a:cs typeface="Noto Sans JP"/>
                <a:sym typeface="Noto Sans JP"/>
              </a:rPr>
              <a:t>機器間の連攘・規格混在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6"/>
          <p:cNvSpPr txBox="1"/>
          <p:nvPr/>
        </p:nvSpPr>
        <p:spPr>
          <a:xfrm>
            <a:off x="476402" y="4594860"/>
            <a:ext cx="4500677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メーカーが異なると連携できず拡張性が低い。古い規格が混在している。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9" name="Google Shape;159;p6" descr="preencoded.png"/>
          <p:cNvPicPr preferRelativeResize="0"/>
          <p:nvPr/>
        </p:nvPicPr>
        <p:blipFill rotWithShape="1">
          <a:blip r:embed="rId7">
            <a:alphaModFix/>
          </a:blip>
          <a:srcRect t="-180" b="-179"/>
          <a:stretch/>
        </p:blipFill>
        <p:spPr>
          <a:xfrm>
            <a:off x="495605" y="5109667"/>
            <a:ext cx="190195" cy="152705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6"/>
          <p:cNvSpPr txBox="1"/>
          <p:nvPr/>
        </p:nvSpPr>
        <p:spPr>
          <a:xfrm>
            <a:off x="476402" y="5289804"/>
            <a:ext cx="2391156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200"/>
              <a:buFont typeface="Noto Sans JP"/>
              <a:buNone/>
            </a:pPr>
            <a:r>
              <a:rPr lang="en-US" sz="1200" b="1" i="0" u="none" strike="noStrike" cap="none">
                <a:solidFill>
                  <a:srgbClr val="334155"/>
                </a:solidFill>
                <a:latin typeface="Noto Sans JP"/>
                <a:ea typeface="Noto Sans JP"/>
                <a:cs typeface="Noto Sans JP"/>
                <a:sym typeface="Noto Sans JP"/>
              </a:rPr>
              <a:t>セキュリティとプライバシー不安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6"/>
          <p:cNvSpPr txBox="1"/>
          <p:nvPr/>
        </p:nvSpPr>
        <p:spPr>
          <a:xfrm>
            <a:off x="476402" y="5556809"/>
            <a:ext cx="3300984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不正アクセスやデータ漏洩への懸念が払拭できない。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2" name="Google Shape;162;p6" descr="preencoded.png"/>
          <p:cNvPicPr preferRelativeResize="0"/>
          <p:nvPr/>
        </p:nvPicPr>
        <p:blipFill rotWithShape="1">
          <a:blip r:embed="rId8">
            <a:alphaModFix/>
          </a:blip>
          <a:srcRect t="-180" b="-179"/>
          <a:stretch/>
        </p:blipFill>
        <p:spPr>
          <a:xfrm>
            <a:off x="495605" y="6071616"/>
            <a:ext cx="190195" cy="152705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6"/>
          <p:cNvSpPr txBox="1"/>
          <p:nvPr/>
        </p:nvSpPr>
        <p:spPr>
          <a:xfrm>
            <a:off x="476402" y="6252667"/>
            <a:ext cx="2105863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200"/>
              <a:buFont typeface="Noto Sans JP"/>
              <a:buNone/>
            </a:pPr>
            <a:r>
              <a:rPr lang="en-US" sz="1200" b="1" i="0" u="none" strike="noStrike" cap="none">
                <a:solidFill>
                  <a:srgbClr val="334155"/>
                </a:solidFill>
                <a:latin typeface="Noto Sans JP"/>
                <a:ea typeface="Noto Sans JP"/>
                <a:cs typeface="Noto Sans JP"/>
                <a:sym typeface="Noto Sans JP"/>
              </a:rPr>
              <a:t>導入・運用・サポートの負荷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6"/>
          <p:cNvSpPr txBox="1"/>
          <p:nvPr/>
        </p:nvSpPr>
        <p:spPr>
          <a:xfrm>
            <a:off x="476402" y="6518758"/>
            <a:ext cx="3300984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設定が難しく、トラブル時の対応が属人化しやすい。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6"/>
          <p:cNvSpPr/>
          <p:nvPr/>
        </p:nvSpPr>
        <p:spPr>
          <a:xfrm>
            <a:off x="6667805" y="1470355"/>
            <a:ext cx="381305" cy="381305"/>
          </a:xfrm>
          <a:prstGeom prst="roundRect">
            <a:avLst>
              <a:gd name="adj" fmla="val 47962"/>
            </a:avLst>
          </a:prstGeom>
          <a:solidFill>
            <a:srgbClr val="0EA5E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6" name="Google Shape;166;p6" descr="preencoded.png"/>
          <p:cNvPicPr preferRelativeResize="0"/>
          <p:nvPr/>
        </p:nvPicPr>
        <p:blipFill rotWithShape="1">
          <a:blip r:embed="rId9">
            <a:alphaModFix/>
          </a:blip>
          <a:srcRect l="-760" r="-759"/>
          <a:stretch/>
        </p:blipFill>
        <p:spPr>
          <a:xfrm>
            <a:off x="6782105" y="1575511"/>
            <a:ext cx="152705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6"/>
          <p:cNvSpPr txBox="1"/>
          <p:nvPr/>
        </p:nvSpPr>
        <p:spPr>
          <a:xfrm>
            <a:off x="7162495" y="1489558"/>
            <a:ext cx="2610612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8BDF8"/>
              </a:buClr>
              <a:buSzPts val="1800"/>
              <a:buFont typeface="Noto Sans JP"/>
              <a:buNone/>
            </a:pPr>
            <a:r>
              <a:rPr lang="en-US" sz="1800" b="1" i="0" u="none" strike="noStrike" cap="none">
                <a:solidFill>
                  <a:srgbClr val="38BDF8"/>
                </a:solidFill>
                <a:latin typeface="Noto Sans JP"/>
                <a:ea typeface="Noto Sans JP"/>
                <a:cs typeface="Noto Sans JP"/>
                <a:sym typeface="Noto Sans JP"/>
              </a:rPr>
              <a:t>製品Xの解決アプローチ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8" name="Google Shape;168;p6" descr="preencoded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705295" y="2222906"/>
            <a:ext cx="152705" cy="152705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6"/>
          <p:cNvSpPr txBox="1"/>
          <p:nvPr/>
        </p:nvSpPr>
        <p:spPr>
          <a:xfrm>
            <a:off x="6667805" y="2403958"/>
            <a:ext cx="2095805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Noto Sans JP"/>
              <a:buNone/>
            </a:pPr>
            <a:r>
              <a:rPr lang="en-US" sz="12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AI最適制御・自動化で省エネ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6"/>
          <p:cNvSpPr txBox="1"/>
          <p:nvPr/>
        </p:nvSpPr>
        <p:spPr>
          <a:xfrm>
            <a:off x="6667805" y="2670962"/>
            <a:ext cx="356798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BD5E1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CBD5E1"/>
                </a:solidFill>
                <a:latin typeface="Noto Sans JP"/>
                <a:ea typeface="Noto Sans JP"/>
                <a:cs typeface="Noto Sans JP"/>
                <a:sym typeface="Noto Sans JP"/>
              </a:rPr>
              <a:t>生活パターンを学習し、自動でエネルギー効率を最大化。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1" name="Google Shape;171;p6" descr="preencoded.png"/>
          <p:cNvPicPr preferRelativeResize="0"/>
          <p:nvPr/>
        </p:nvPicPr>
        <p:blipFill rotWithShape="1">
          <a:blip r:embed="rId11">
            <a:alphaModFix/>
          </a:blip>
          <a:srcRect t="-100" b="-100"/>
          <a:stretch/>
        </p:blipFill>
        <p:spPr>
          <a:xfrm>
            <a:off x="6724498" y="3184855"/>
            <a:ext cx="114300" cy="152705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6"/>
          <p:cNvSpPr txBox="1"/>
          <p:nvPr/>
        </p:nvSpPr>
        <p:spPr>
          <a:xfrm>
            <a:off x="6667805" y="3365906"/>
            <a:ext cx="2410358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Noto Sans JP"/>
              <a:buNone/>
            </a:pPr>
            <a:r>
              <a:rPr lang="en-US" sz="12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単一アプリで一括管理・音声操作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6"/>
          <p:cNvSpPr txBox="1"/>
          <p:nvPr/>
        </p:nvSpPr>
        <p:spPr>
          <a:xfrm>
            <a:off x="6667805" y="3632911"/>
            <a:ext cx="3700577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BD5E1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CBD5E1"/>
                </a:solidFill>
                <a:latin typeface="Noto Sans JP"/>
                <a:ea typeface="Noto Sans JP"/>
                <a:cs typeface="Noto Sans JP"/>
                <a:sym typeface="Noto Sans JP"/>
              </a:rPr>
              <a:t>全ての機器をワンタップまたは声だけでシームレスに操作。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4" name="Google Shape;174;p6" descr="preencoded.png"/>
          <p:cNvPicPr preferRelativeResize="0"/>
          <p:nvPr/>
        </p:nvPicPr>
        <p:blipFill rotWithShape="1">
          <a:blip r:embed="rId12">
            <a:alphaModFix/>
          </a:blip>
          <a:srcRect l="-33" r="-32"/>
          <a:stretch/>
        </p:blipFill>
        <p:spPr>
          <a:xfrm>
            <a:off x="6696151" y="4146804"/>
            <a:ext cx="171907" cy="152705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6"/>
          <p:cNvSpPr txBox="1"/>
          <p:nvPr/>
        </p:nvSpPr>
        <p:spPr>
          <a:xfrm>
            <a:off x="6667805" y="4327855"/>
            <a:ext cx="1981505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Noto Sans JP"/>
              <a:buNone/>
            </a:pPr>
            <a:r>
              <a:rPr lang="en-US" sz="12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Matter標準規格対応で連携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6"/>
          <p:cNvSpPr txBox="1"/>
          <p:nvPr/>
        </p:nvSpPr>
        <p:spPr>
          <a:xfrm>
            <a:off x="6667805" y="4594860"/>
            <a:ext cx="356798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BD5E1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CBD5E1"/>
                </a:solidFill>
                <a:latin typeface="Noto Sans JP"/>
                <a:ea typeface="Noto Sans JP"/>
                <a:cs typeface="Noto Sans JP"/>
                <a:sym typeface="Noto Sans JP"/>
              </a:rPr>
              <a:t>マルチベンダー対応で、好きな機器を自由に組み合わせ。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7" name="Google Shape;177;p6" descr="preencoded.png"/>
          <p:cNvPicPr preferRelativeResize="0"/>
          <p:nvPr/>
        </p:nvPicPr>
        <p:blipFill rotWithShape="1">
          <a:blip r:embed="rId13">
            <a:alphaModFix/>
          </a:blip>
          <a:srcRect t="-43" b="-42"/>
          <a:stretch/>
        </p:blipFill>
        <p:spPr>
          <a:xfrm>
            <a:off x="6715354" y="5109667"/>
            <a:ext cx="133502" cy="152705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6"/>
          <p:cNvSpPr txBox="1"/>
          <p:nvPr/>
        </p:nvSpPr>
        <p:spPr>
          <a:xfrm>
            <a:off x="6667805" y="5289804"/>
            <a:ext cx="2105863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Noto Sans JP"/>
              <a:buNone/>
            </a:pPr>
            <a:r>
              <a:rPr lang="en-US" sz="12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エッジ＋クラウドの多層防御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6"/>
          <p:cNvSpPr txBox="1"/>
          <p:nvPr/>
        </p:nvSpPr>
        <p:spPr>
          <a:xfrm>
            <a:off x="6667805" y="5556809"/>
            <a:ext cx="3300984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BD5E1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CBD5E1"/>
                </a:solidFill>
                <a:latin typeface="Noto Sans JP"/>
                <a:ea typeface="Noto Sans JP"/>
                <a:cs typeface="Noto Sans JP"/>
                <a:sym typeface="Noto Sans JP"/>
              </a:rPr>
              <a:t>ゼロトラスト設計とローカル処理優先で安心を提供。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0" name="Google Shape;180;p6" descr="preencoded.png"/>
          <p:cNvPicPr preferRelativeResize="0"/>
          <p:nvPr/>
        </p:nvPicPr>
        <p:blipFill rotWithShape="1">
          <a:blip r:embed="rId14">
            <a:alphaModFix/>
          </a:blip>
          <a:srcRect t="-180" b="-179"/>
          <a:stretch/>
        </p:blipFill>
        <p:spPr>
          <a:xfrm>
            <a:off x="6687007" y="6071616"/>
            <a:ext cx="190195" cy="152705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6"/>
          <p:cNvSpPr txBox="1"/>
          <p:nvPr/>
        </p:nvSpPr>
        <p:spPr>
          <a:xfrm>
            <a:off x="6667805" y="6252667"/>
            <a:ext cx="24003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Noto Sans JP"/>
              <a:buNone/>
            </a:pPr>
            <a:r>
              <a:rPr lang="en-US" sz="12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導入テンプレートと伴走サポート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6"/>
          <p:cNvSpPr txBox="1"/>
          <p:nvPr/>
        </p:nvSpPr>
        <p:spPr>
          <a:xfrm>
            <a:off x="6667805" y="6518758"/>
            <a:ext cx="303397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BD5E1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CBD5E1"/>
                </a:solidFill>
                <a:latin typeface="Noto Sans JP"/>
                <a:ea typeface="Noto Sans JP"/>
                <a:cs typeface="Noto Sans JP"/>
                <a:sym typeface="Noto Sans JP"/>
              </a:rPr>
              <a:t>推奨設定を即適用。専門チームが定着まで支援。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6"/>
          <p:cNvSpPr/>
          <p:nvPr/>
        </p:nvSpPr>
        <p:spPr>
          <a:xfrm>
            <a:off x="5810098" y="3809390"/>
            <a:ext cx="571500" cy="571500"/>
          </a:xfrm>
          <a:prstGeom prst="ellipse">
            <a:avLst/>
          </a:prstGeom>
          <a:solidFill>
            <a:srgbClr val="38BDF8"/>
          </a:solidFill>
          <a:ln w="508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101600" dist="38100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4" name="Google Shape;184;p6" descr="preencoded.png"/>
          <p:cNvPicPr preferRelativeResize="0"/>
          <p:nvPr/>
        </p:nvPicPr>
        <p:blipFill rotWithShape="1">
          <a:blip r:embed="rId15">
            <a:alphaModFix/>
          </a:blip>
          <a:srcRect l="-56" r="-57"/>
          <a:stretch/>
        </p:blipFill>
        <p:spPr>
          <a:xfrm>
            <a:off x="5995721" y="3980383"/>
            <a:ext cx="200254" cy="22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7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7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7"/>
          <p:cNvSpPr/>
          <p:nvPr/>
        </p:nvSpPr>
        <p:spPr>
          <a:xfrm>
            <a:off x="0" y="1095451"/>
            <a:ext cx="12191695" cy="5762549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7"/>
          <p:cNvSpPr/>
          <p:nvPr/>
        </p:nvSpPr>
        <p:spPr>
          <a:xfrm>
            <a:off x="3238805" y="1119226"/>
            <a:ext cx="5715000" cy="5715000"/>
          </a:xfrm>
          <a:prstGeom prst="ellipse">
            <a:avLst/>
          </a:prstGeom>
          <a:solidFill>
            <a:srgbClr val="EFF6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7"/>
          <p:cNvSpPr/>
          <p:nvPr/>
        </p:nvSpPr>
        <p:spPr>
          <a:xfrm>
            <a:off x="4190695" y="2072030"/>
            <a:ext cx="3810305" cy="3810305"/>
          </a:xfrm>
          <a:prstGeom prst="ellipse">
            <a:avLst/>
          </a:prstGeom>
          <a:noFill/>
          <a:ln w="25400" cap="flat" cmpd="sng">
            <a:solidFill>
              <a:srgbClr val="CBD5E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7"/>
          <p:cNvSpPr/>
          <p:nvPr/>
        </p:nvSpPr>
        <p:spPr>
          <a:xfrm>
            <a:off x="0" y="0"/>
            <a:ext cx="12191695" cy="109545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7"/>
          <p:cNvSpPr/>
          <p:nvPr/>
        </p:nvSpPr>
        <p:spPr>
          <a:xfrm>
            <a:off x="0" y="1076249"/>
            <a:ext cx="12191695" cy="19202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7"/>
          <p:cNvSpPr txBox="1"/>
          <p:nvPr/>
        </p:nvSpPr>
        <p:spPr>
          <a:xfrm>
            <a:off x="476402" y="286207"/>
            <a:ext cx="1729130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SOLUTION OVERVIEW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7"/>
          <p:cNvSpPr txBox="1"/>
          <p:nvPr/>
        </p:nvSpPr>
        <p:spPr>
          <a:xfrm>
            <a:off x="476402" y="533095"/>
            <a:ext cx="3838651" cy="438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2400"/>
              <a:buFont typeface="Noto Sans JP"/>
              <a:buNone/>
            </a:pPr>
            <a:r>
              <a:rPr lang="en-US" sz="2400" b="1" i="0" u="none" strike="noStrike" cap="none">
                <a:solidFill>
                  <a:srgbClr val="0F172A"/>
                </a:solidFill>
                <a:latin typeface="Noto Sans JP"/>
                <a:ea typeface="Noto Sans JP"/>
                <a:cs typeface="Noto Sans JP"/>
                <a:sym typeface="Noto Sans JP"/>
              </a:rPr>
              <a:t>製品X ソリューション慨要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" name="Google Shape;204;p7" descr="preencoded.png"/>
          <p:cNvPicPr preferRelativeResize="0"/>
          <p:nvPr/>
        </p:nvPicPr>
        <p:blipFill rotWithShape="1">
          <a:blip r:embed="rId3">
            <a:alphaModFix/>
          </a:blip>
          <a:srcRect t="-44" b="-45"/>
          <a:stretch/>
        </p:blipFill>
        <p:spPr>
          <a:xfrm>
            <a:off x="11458346" y="528523"/>
            <a:ext cx="256946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7"/>
          <p:cNvSpPr/>
          <p:nvPr/>
        </p:nvSpPr>
        <p:spPr>
          <a:xfrm>
            <a:off x="952805" y="1476756"/>
            <a:ext cx="2667305" cy="1314907"/>
          </a:xfrm>
          <a:prstGeom prst="roundRect">
            <a:avLst>
              <a:gd name="adj" fmla="val 6047"/>
            </a:avLst>
          </a:prstGeom>
          <a:solidFill>
            <a:srgbClr val="FFFFFF"/>
          </a:solidFill>
          <a:ln>
            <a:noFill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7"/>
          <p:cNvSpPr/>
          <p:nvPr/>
        </p:nvSpPr>
        <p:spPr>
          <a:xfrm>
            <a:off x="952805" y="1476756"/>
            <a:ext cx="47549" cy="1314907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7" name="Google Shape;207;p7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90549" y="1699870"/>
            <a:ext cx="142646" cy="190195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7"/>
          <p:cNvSpPr txBox="1"/>
          <p:nvPr/>
        </p:nvSpPr>
        <p:spPr>
          <a:xfrm>
            <a:off x="1429207" y="1666951"/>
            <a:ext cx="1500530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統合コントロール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7"/>
          <p:cNvSpPr txBox="1"/>
          <p:nvPr/>
        </p:nvSpPr>
        <p:spPr>
          <a:xfrm>
            <a:off x="1190549" y="2000707"/>
            <a:ext cx="2322576" cy="581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アプリ、音声、自動化シナリオを一つに統合。UI/UXを極限までシンプルに設計。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7"/>
          <p:cNvSpPr/>
          <p:nvPr/>
        </p:nvSpPr>
        <p:spPr>
          <a:xfrm>
            <a:off x="8572500" y="1476756"/>
            <a:ext cx="2667305" cy="1314907"/>
          </a:xfrm>
          <a:prstGeom prst="roundRect">
            <a:avLst>
              <a:gd name="adj" fmla="val 6047"/>
            </a:avLst>
          </a:prstGeom>
          <a:solidFill>
            <a:srgbClr val="FFFFFF"/>
          </a:solidFill>
          <a:ln>
            <a:noFill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7"/>
          <p:cNvSpPr/>
          <p:nvPr/>
        </p:nvSpPr>
        <p:spPr>
          <a:xfrm>
            <a:off x="8572500" y="1476756"/>
            <a:ext cx="47549" cy="1314907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2" name="Google Shape;212;p7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810244" y="1699870"/>
            <a:ext cx="190195" cy="190195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7"/>
          <p:cNvSpPr txBox="1"/>
          <p:nvPr/>
        </p:nvSpPr>
        <p:spPr>
          <a:xfrm>
            <a:off x="9096451" y="1666951"/>
            <a:ext cx="1672438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標準規格マルチ対応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7"/>
          <p:cNvSpPr txBox="1"/>
          <p:nvPr/>
        </p:nvSpPr>
        <p:spPr>
          <a:xfrm>
            <a:off x="8810244" y="2000707"/>
            <a:ext cx="2331720" cy="581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Matter, Wi-Fi, BLE等に対応。メーカーの垣根を超えたシームレスな接続性を確保。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7"/>
          <p:cNvSpPr/>
          <p:nvPr/>
        </p:nvSpPr>
        <p:spPr>
          <a:xfrm>
            <a:off x="1000354" y="3676802"/>
            <a:ext cx="2667305" cy="1314907"/>
          </a:xfrm>
          <a:prstGeom prst="roundRect">
            <a:avLst>
              <a:gd name="adj" fmla="val 6047"/>
            </a:avLst>
          </a:prstGeom>
          <a:solidFill>
            <a:srgbClr val="FFFFFF"/>
          </a:solidFill>
          <a:ln>
            <a:noFill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7"/>
          <p:cNvSpPr/>
          <p:nvPr/>
        </p:nvSpPr>
        <p:spPr>
          <a:xfrm>
            <a:off x="1000354" y="3676802"/>
            <a:ext cx="47549" cy="1314907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7" name="Google Shape;217;p7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38098" y="3900830"/>
            <a:ext cx="190195" cy="190195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7"/>
          <p:cNvSpPr txBox="1"/>
          <p:nvPr/>
        </p:nvSpPr>
        <p:spPr>
          <a:xfrm>
            <a:off x="1524305" y="3867912"/>
            <a:ext cx="300838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300"/>
              <a:buFont typeface="Noto Sans JP"/>
              <a:buNone/>
            </a:pPr>
            <a:r>
              <a:rPr lang="en-US" sz="1300" b="1" i="0" u="none" strike="noStrike" cap="none" dirty="0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AI</a:t>
            </a:r>
            <a:endParaRPr sz="13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7"/>
          <p:cNvSpPr txBox="1"/>
          <p:nvPr/>
        </p:nvSpPr>
        <p:spPr>
          <a:xfrm>
            <a:off x="2204619" y="3867912"/>
            <a:ext cx="814730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&amp; 省エネ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7"/>
          <p:cNvSpPr txBox="1"/>
          <p:nvPr/>
        </p:nvSpPr>
        <p:spPr>
          <a:xfrm>
            <a:off x="1238098" y="4200754"/>
            <a:ext cx="2322576" cy="581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生活パターンを学習し、空調や照明を自動調整。快適さを損なわずコストを削減。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7"/>
          <p:cNvSpPr txBox="1"/>
          <p:nvPr/>
        </p:nvSpPr>
        <p:spPr>
          <a:xfrm>
            <a:off x="1690726" y="3867912"/>
            <a:ext cx="643738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最崔化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7"/>
          <p:cNvSpPr/>
          <p:nvPr/>
        </p:nvSpPr>
        <p:spPr>
          <a:xfrm>
            <a:off x="8572500" y="3676802"/>
            <a:ext cx="2667305" cy="1314907"/>
          </a:xfrm>
          <a:prstGeom prst="roundRect">
            <a:avLst>
              <a:gd name="adj" fmla="val 6047"/>
            </a:avLst>
          </a:prstGeom>
          <a:solidFill>
            <a:srgbClr val="FFFFFF"/>
          </a:solidFill>
          <a:ln>
            <a:noFill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7"/>
          <p:cNvSpPr/>
          <p:nvPr/>
        </p:nvSpPr>
        <p:spPr>
          <a:xfrm>
            <a:off x="8572500" y="3676802"/>
            <a:ext cx="47549" cy="1314907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4" name="Google Shape;224;p7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810244" y="3900830"/>
            <a:ext cx="190195" cy="190195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7"/>
          <p:cNvSpPr txBox="1"/>
          <p:nvPr/>
        </p:nvSpPr>
        <p:spPr>
          <a:xfrm>
            <a:off x="9096451" y="3867912"/>
            <a:ext cx="986638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高い拡張性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7"/>
          <p:cNvSpPr txBox="1"/>
          <p:nvPr/>
        </p:nvSpPr>
        <p:spPr>
          <a:xfrm>
            <a:off x="8810244" y="4200754"/>
            <a:ext cx="2322576" cy="581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照明・空調からセキュリティ・エネルギー管理まで。あらゆるデバイス領域をカバー。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7"/>
          <p:cNvSpPr/>
          <p:nvPr/>
        </p:nvSpPr>
        <p:spPr>
          <a:xfrm>
            <a:off x="4953305" y="2545690"/>
            <a:ext cx="2286000" cy="2286000"/>
          </a:xfrm>
          <a:prstGeom prst="ellipse">
            <a:avLst/>
          </a:prstGeom>
          <a:solidFill>
            <a:srgbClr val="0F172A"/>
          </a:solidFill>
          <a:ln w="101600" cap="flat" cmpd="sng">
            <a:solidFill>
              <a:srgbClr val="38BDF8"/>
            </a:solidFill>
            <a:prstDash val="solid"/>
            <a:round/>
            <a:headEnd type="none" w="sm" len="sm"/>
            <a:tailEnd type="none" w="sm" len="sm"/>
          </a:ln>
          <a:effectLst>
            <a:outerShdw blurRad="241300" dist="101600" dir="5400000" algn="bl" rotWithShape="0">
              <a:srgbClr val="0F172A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8" name="Google Shape;228;p7" descr="preencoded.png"/>
          <p:cNvPicPr preferRelativeResize="0"/>
          <p:nvPr/>
        </p:nvPicPr>
        <p:blipFill rotWithShape="1">
          <a:blip r:embed="rId8">
            <a:alphaModFix/>
          </a:blip>
          <a:srcRect l="-44" r="-44"/>
          <a:stretch/>
        </p:blipFill>
        <p:spPr>
          <a:xfrm>
            <a:off x="5838444" y="2964485"/>
            <a:ext cx="514807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7"/>
          <p:cNvSpPr txBox="1"/>
          <p:nvPr/>
        </p:nvSpPr>
        <p:spPr>
          <a:xfrm>
            <a:off x="5511089" y="3421685"/>
            <a:ext cx="1271930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CORE CONCEPT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7"/>
          <p:cNvSpPr txBox="1"/>
          <p:nvPr/>
        </p:nvSpPr>
        <p:spPr>
          <a:xfrm>
            <a:off x="5717743" y="3650285"/>
            <a:ext cx="905256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Noto Sans JP"/>
              <a:buNone/>
            </a:pPr>
            <a:r>
              <a:rPr lang="en-US" sz="15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誰でも、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7"/>
          <p:cNvSpPr txBox="1"/>
          <p:nvPr/>
        </p:nvSpPr>
        <p:spPr>
          <a:xfrm>
            <a:off x="5625389" y="3898087"/>
            <a:ext cx="1086307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Noto Sans JP"/>
              <a:buNone/>
            </a:pPr>
            <a:r>
              <a:rPr lang="en-US" sz="15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どこでも、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7"/>
          <p:cNvSpPr txBox="1"/>
          <p:nvPr/>
        </p:nvSpPr>
        <p:spPr>
          <a:xfrm>
            <a:off x="5619902" y="4145890"/>
            <a:ext cx="1095451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Noto Sans JP"/>
              <a:buNone/>
            </a:pPr>
            <a:r>
              <a:rPr lang="en-US" sz="15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かしこく。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7"/>
          <p:cNvSpPr/>
          <p:nvPr/>
        </p:nvSpPr>
        <p:spPr>
          <a:xfrm>
            <a:off x="476402" y="5477256"/>
            <a:ext cx="11239805" cy="1000354"/>
          </a:xfrm>
          <a:prstGeom prst="roundRect">
            <a:avLst>
              <a:gd name="adj" fmla="val 10447"/>
            </a:avLst>
          </a:prstGeom>
          <a:solidFill>
            <a:srgbClr val="FFFFFF"/>
          </a:solidFill>
          <a:ln w="12700" cap="flat" cmpd="sng">
            <a:solidFill>
              <a:srgbClr val="E2E8F0"/>
            </a:solidFill>
            <a:prstDash val="solid"/>
            <a:round/>
            <a:headEnd type="none" w="sm" len="sm"/>
            <a:tailEnd type="none" w="sm" len="sm"/>
          </a:ln>
          <a:effectLst>
            <a:outerShdw blurRad="101600" dist="38100" dir="16200000" algn="bl" rotWithShape="0">
              <a:srgbClr val="000000">
                <a:alpha val="196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4" name="Google Shape;234;p7" descr="preencoded.png"/>
          <p:cNvPicPr preferRelativeResize="0"/>
          <p:nvPr/>
        </p:nvPicPr>
        <p:blipFill rotWithShape="1">
          <a:blip r:embed="rId9">
            <a:alphaModFix/>
          </a:blip>
          <a:srcRect t="-180" b="-179"/>
          <a:stretch/>
        </p:blipFill>
        <p:spPr>
          <a:xfrm>
            <a:off x="771754" y="5900623"/>
            <a:ext cx="190195" cy="152705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7"/>
          <p:cNvSpPr/>
          <p:nvPr/>
        </p:nvSpPr>
        <p:spPr>
          <a:xfrm>
            <a:off x="2368296" y="5676595"/>
            <a:ext cx="2895905" cy="599846"/>
          </a:xfrm>
          <a:prstGeom prst="roundRect">
            <a:avLst>
              <a:gd name="adj" fmla="val 19357"/>
            </a:avLst>
          </a:prstGeom>
          <a:solidFill>
            <a:srgbClr val="F1F5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7"/>
          <p:cNvSpPr/>
          <p:nvPr/>
        </p:nvSpPr>
        <p:spPr>
          <a:xfrm>
            <a:off x="2559406" y="5805526"/>
            <a:ext cx="342900" cy="3429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7" name="Google Shape;237;p7" descr="preencoded.png"/>
          <p:cNvPicPr preferRelativeResize="0"/>
          <p:nvPr/>
        </p:nvPicPr>
        <p:blipFill rotWithShape="1">
          <a:blip r:embed="rId10">
            <a:alphaModFix/>
          </a:blip>
          <a:srcRect l="-33" r="-32"/>
          <a:stretch/>
        </p:blipFill>
        <p:spPr>
          <a:xfrm>
            <a:off x="2645359" y="5900623"/>
            <a:ext cx="171907" cy="152705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7"/>
          <p:cNvSpPr/>
          <p:nvPr/>
        </p:nvSpPr>
        <p:spPr>
          <a:xfrm>
            <a:off x="5449824" y="5676595"/>
            <a:ext cx="2895905" cy="599846"/>
          </a:xfrm>
          <a:prstGeom prst="roundRect">
            <a:avLst>
              <a:gd name="adj" fmla="val 19357"/>
            </a:avLst>
          </a:prstGeom>
          <a:solidFill>
            <a:srgbClr val="F1F5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7"/>
          <p:cNvSpPr/>
          <p:nvPr/>
        </p:nvSpPr>
        <p:spPr>
          <a:xfrm>
            <a:off x="5640019" y="5805526"/>
            <a:ext cx="342900" cy="3429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0" name="Google Shape;240;p7" descr="preencoded.png"/>
          <p:cNvPicPr preferRelativeResize="0"/>
          <p:nvPr/>
        </p:nvPicPr>
        <p:blipFill rotWithShape="1">
          <a:blip r:embed="rId11">
            <a:alphaModFix/>
          </a:blip>
          <a:srcRect t="-100" b="-100"/>
          <a:stretch/>
        </p:blipFill>
        <p:spPr>
          <a:xfrm>
            <a:off x="5754319" y="5900623"/>
            <a:ext cx="114300" cy="152705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7"/>
          <p:cNvSpPr/>
          <p:nvPr/>
        </p:nvSpPr>
        <p:spPr>
          <a:xfrm>
            <a:off x="8530438" y="5676595"/>
            <a:ext cx="2895905" cy="599846"/>
          </a:xfrm>
          <a:prstGeom prst="roundRect">
            <a:avLst>
              <a:gd name="adj" fmla="val 19357"/>
            </a:avLst>
          </a:prstGeom>
          <a:solidFill>
            <a:srgbClr val="F1F5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7"/>
          <p:cNvSpPr/>
          <p:nvPr/>
        </p:nvSpPr>
        <p:spPr>
          <a:xfrm>
            <a:off x="8720633" y="5805526"/>
            <a:ext cx="342900" cy="3429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3" name="Google Shape;243;p7" descr="preencoded.png"/>
          <p:cNvPicPr preferRelativeResize="0"/>
          <p:nvPr/>
        </p:nvPicPr>
        <p:blipFill rotWithShape="1">
          <a:blip r:embed="rId12">
            <a:alphaModFix/>
          </a:blip>
          <a:srcRect t="-180" b="-179"/>
          <a:stretch/>
        </p:blipFill>
        <p:spPr>
          <a:xfrm>
            <a:off x="8796528" y="5900623"/>
            <a:ext cx="190195" cy="152705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7"/>
          <p:cNvSpPr txBox="1"/>
          <p:nvPr/>
        </p:nvSpPr>
        <p:spPr>
          <a:xfrm>
            <a:off x="1057046" y="5862218"/>
            <a:ext cx="734263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1200"/>
              <a:buFont typeface="Noto Sans JP"/>
              <a:buNone/>
            </a:pPr>
            <a:r>
              <a:rPr lang="en-US" sz="1200" b="1" i="0" u="none" strike="noStrike" cap="none">
                <a:solidFill>
                  <a:srgbClr val="0F172A"/>
                </a:solidFill>
                <a:latin typeface="Noto Sans JP"/>
                <a:ea typeface="Noto Sans JP"/>
                <a:cs typeface="Noto Sans JP"/>
                <a:sym typeface="Noto Sans JP"/>
              </a:rPr>
              <a:t>提供形態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7"/>
          <p:cNvSpPr txBox="1"/>
          <p:nvPr/>
        </p:nvSpPr>
        <p:spPr>
          <a:xfrm>
            <a:off x="3016606" y="5790895"/>
            <a:ext cx="986638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334155"/>
                </a:solidFill>
                <a:latin typeface="Noto Sans JP"/>
                <a:ea typeface="Noto Sans JP"/>
                <a:cs typeface="Noto Sans JP"/>
                <a:sym typeface="Noto Sans JP"/>
              </a:rPr>
              <a:t>Home Starter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7"/>
          <p:cNvSpPr txBox="1"/>
          <p:nvPr/>
        </p:nvSpPr>
        <p:spPr>
          <a:xfrm>
            <a:off x="3016606" y="5991149"/>
            <a:ext cx="1124712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家庭向け基本セット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7"/>
          <p:cNvSpPr txBox="1"/>
          <p:nvPr/>
        </p:nvSpPr>
        <p:spPr>
          <a:xfrm>
            <a:off x="6097219" y="5790895"/>
            <a:ext cx="1119226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334155"/>
                </a:solidFill>
                <a:latin typeface="Noto Sans JP"/>
                <a:ea typeface="Noto Sans JP"/>
                <a:cs typeface="Noto Sans JP"/>
                <a:sym typeface="Noto Sans JP"/>
              </a:rPr>
              <a:t>Office Standard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7"/>
          <p:cNvSpPr txBox="1"/>
          <p:nvPr/>
        </p:nvSpPr>
        <p:spPr>
          <a:xfrm>
            <a:off x="6097219" y="5991149"/>
            <a:ext cx="886054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小規模オフィス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7"/>
          <p:cNvSpPr txBox="1"/>
          <p:nvPr/>
        </p:nvSpPr>
        <p:spPr>
          <a:xfrm>
            <a:off x="9177833" y="5790895"/>
            <a:ext cx="131947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334155"/>
                </a:solidFill>
                <a:latin typeface="Noto Sans JP"/>
                <a:ea typeface="Noto Sans JP"/>
                <a:cs typeface="Noto Sans JP"/>
                <a:sym typeface="Noto Sans JP"/>
              </a:rPr>
              <a:t>Enterprise Custom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7"/>
          <p:cNvSpPr txBox="1"/>
          <p:nvPr/>
        </p:nvSpPr>
        <p:spPr>
          <a:xfrm>
            <a:off x="9177833" y="5991149"/>
            <a:ext cx="1010412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全社・多拠点展開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8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8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8"/>
          <p:cNvSpPr/>
          <p:nvPr/>
        </p:nvSpPr>
        <p:spPr>
          <a:xfrm>
            <a:off x="476402" y="1561795"/>
            <a:ext cx="3600907" cy="2343607"/>
          </a:xfrm>
          <a:prstGeom prst="roundRect">
            <a:avLst>
              <a:gd name="adj" fmla="val 1903"/>
            </a:avLst>
          </a:prstGeom>
          <a:solidFill>
            <a:srgbClr val="FFFFFF"/>
          </a:solidFill>
          <a:ln w="12700" cap="flat" cmpd="sng">
            <a:solidFill>
              <a:srgbClr val="E2E8F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8"/>
          <p:cNvSpPr/>
          <p:nvPr/>
        </p:nvSpPr>
        <p:spPr>
          <a:xfrm>
            <a:off x="476402" y="1561795"/>
            <a:ext cx="38405" cy="2324405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8"/>
          <p:cNvSpPr/>
          <p:nvPr/>
        </p:nvSpPr>
        <p:spPr>
          <a:xfrm>
            <a:off x="714146" y="1800454"/>
            <a:ext cx="457200" cy="457200"/>
          </a:xfrm>
          <a:prstGeom prst="roundRect">
            <a:avLst>
              <a:gd name="adj" fmla="val 41667"/>
            </a:avLst>
          </a:prstGeom>
          <a:solidFill>
            <a:srgbClr val="F0F9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4" name="Google Shape;264;p8" descr="preencoded.png"/>
          <p:cNvPicPr preferRelativeResize="0"/>
          <p:nvPr/>
        </p:nvPicPr>
        <p:blipFill rotWithShape="1">
          <a:blip r:embed="rId3">
            <a:alphaModFix/>
          </a:blip>
          <a:srcRect l="-1648" r="-1647"/>
          <a:stretch/>
        </p:blipFill>
        <p:spPr>
          <a:xfrm>
            <a:off x="857707" y="1933956"/>
            <a:ext cx="171907" cy="190195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8"/>
          <p:cNvSpPr txBox="1"/>
          <p:nvPr/>
        </p:nvSpPr>
        <p:spPr>
          <a:xfrm>
            <a:off x="714146" y="2409444"/>
            <a:ext cx="1657807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500"/>
              <a:buFont typeface="Noto Sans JP"/>
              <a:buNone/>
            </a:pPr>
            <a:r>
              <a:rPr lang="en-US" sz="15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自動化シーン作成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8"/>
          <p:cNvSpPr txBox="1"/>
          <p:nvPr/>
        </p:nvSpPr>
        <p:spPr>
          <a:xfrm>
            <a:off x="714146" y="2819095"/>
            <a:ext cx="3167482" cy="619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「おはよう」「おやすみ」などのシーン設定に加え、時間、天候、電力料金に連動したスマートな制御を実現します。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8"/>
          <p:cNvSpPr/>
          <p:nvPr/>
        </p:nvSpPr>
        <p:spPr>
          <a:xfrm>
            <a:off x="4298594" y="1561795"/>
            <a:ext cx="3600907" cy="2343607"/>
          </a:xfrm>
          <a:prstGeom prst="roundRect">
            <a:avLst>
              <a:gd name="adj" fmla="val 1903"/>
            </a:avLst>
          </a:prstGeom>
          <a:solidFill>
            <a:srgbClr val="FFFFFF"/>
          </a:solidFill>
          <a:ln w="12700" cap="flat" cmpd="sng">
            <a:solidFill>
              <a:srgbClr val="E2E8F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8"/>
          <p:cNvSpPr/>
          <p:nvPr/>
        </p:nvSpPr>
        <p:spPr>
          <a:xfrm>
            <a:off x="4298594" y="1561795"/>
            <a:ext cx="38405" cy="2324405"/>
          </a:xfrm>
          <a:prstGeom prst="rect">
            <a:avLst/>
          </a:prstGeom>
          <a:solidFill>
            <a:srgbClr val="818C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8"/>
          <p:cNvSpPr/>
          <p:nvPr/>
        </p:nvSpPr>
        <p:spPr>
          <a:xfrm>
            <a:off x="4537253" y="1800454"/>
            <a:ext cx="457200" cy="457200"/>
          </a:xfrm>
          <a:prstGeom prst="roundRect">
            <a:avLst>
              <a:gd name="adj" fmla="val 41667"/>
            </a:avLst>
          </a:prstGeom>
          <a:solidFill>
            <a:srgbClr val="EEF2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0" name="Google Shape;270;p8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70755" y="1933956"/>
            <a:ext cx="190195" cy="190195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8"/>
          <p:cNvSpPr txBox="1"/>
          <p:nvPr/>
        </p:nvSpPr>
        <p:spPr>
          <a:xfrm>
            <a:off x="4537253" y="2409444"/>
            <a:ext cx="1858061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500"/>
              <a:buFont typeface="Noto Sans JP"/>
              <a:buNone/>
            </a:pPr>
            <a:r>
              <a:rPr lang="en-US" sz="15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標準規格マルチ対応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8"/>
          <p:cNvSpPr txBox="1"/>
          <p:nvPr/>
        </p:nvSpPr>
        <p:spPr>
          <a:xfrm>
            <a:off x="4537253" y="2819095"/>
            <a:ext cx="3167482" cy="619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Matterをはじめとする共通規格をサポート。メーカーの垣根を超えて、あらゆる機器を一元管理できます。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8"/>
          <p:cNvSpPr/>
          <p:nvPr/>
        </p:nvSpPr>
        <p:spPr>
          <a:xfrm>
            <a:off x="8121701" y="1561795"/>
            <a:ext cx="3600907" cy="2343607"/>
          </a:xfrm>
          <a:prstGeom prst="roundRect">
            <a:avLst>
              <a:gd name="adj" fmla="val 1903"/>
            </a:avLst>
          </a:prstGeom>
          <a:solidFill>
            <a:srgbClr val="FFFFFF"/>
          </a:solidFill>
          <a:ln w="12700" cap="flat" cmpd="sng">
            <a:solidFill>
              <a:srgbClr val="E2E8F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8"/>
          <p:cNvSpPr/>
          <p:nvPr/>
        </p:nvSpPr>
        <p:spPr>
          <a:xfrm>
            <a:off x="8121701" y="1561795"/>
            <a:ext cx="38405" cy="2324405"/>
          </a:xfrm>
          <a:prstGeom prst="rect">
            <a:avLst/>
          </a:prstGeom>
          <a:solidFill>
            <a:srgbClr val="34D3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8"/>
          <p:cNvSpPr/>
          <p:nvPr/>
        </p:nvSpPr>
        <p:spPr>
          <a:xfrm>
            <a:off x="8359445" y="1800454"/>
            <a:ext cx="457200" cy="457200"/>
          </a:xfrm>
          <a:prstGeom prst="roundRect">
            <a:avLst>
              <a:gd name="adj" fmla="val 41667"/>
            </a:avLst>
          </a:prstGeom>
          <a:solidFill>
            <a:srgbClr val="ECFD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6" name="Google Shape;276;p8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92947" y="1933956"/>
            <a:ext cx="190195" cy="190195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8"/>
          <p:cNvSpPr txBox="1"/>
          <p:nvPr/>
        </p:nvSpPr>
        <p:spPr>
          <a:xfrm>
            <a:off x="8359445" y="2409444"/>
            <a:ext cx="1515161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500"/>
              <a:buFont typeface="Noto Sans JP"/>
              <a:buNone/>
            </a:pPr>
            <a:r>
              <a:rPr lang="en-US" sz="15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AI学習 &amp; 最適化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8"/>
          <p:cNvSpPr txBox="1"/>
          <p:nvPr/>
        </p:nvSpPr>
        <p:spPr>
          <a:xfrm>
            <a:off x="8359445" y="2819095"/>
            <a:ext cx="3167482" cy="619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ユーザーの生活パターンや好みの温度をAIが学習。手間をかけずに快適性と最大級の省エネを両立します。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p8"/>
          <p:cNvSpPr/>
          <p:nvPr/>
        </p:nvSpPr>
        <p:spPr>
          <a:xfrm>
            <a:off x="476402" y="4134002"/>
            <a:ext cx="3600907" cy="2343607"/>
          </a:xfrm>
          <a:prstGeom prst="roundRect">
            <a:avLst>
              <a:gd name="adj" fmla="val 1903"/>
            </a:avLst>
          </a:prstGeom>
          <a:solidFill>
            <a:srgbClr val="FFFFFF"/>
          </a:solidFill>
          <a:ln w="12700" cap="flat" cmpd="sng">
            <a:solidFill>
              <a:srgbClr val="E2E8F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8"/>
          <p:cNvSpPr/>
          <p:nvPr/>
        </p:nvSpPr>
        <p:spPr>
          <a:xfrm>
            <a:off x="476402" y="4134002"/>
            <a:ext cx="38405" cy="2324405"/>
          </a:xfrm>
          <a:prstGeom prst="rect">
            <a:avLst/>
          </a:prstGeom>
          <a:solidFill>
            <a:srgbClr val="F472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8"/>
          <p:cNvSpPr/>
          <p:nvPr/>
        </p:nvSpPr>
        <p:spPr>
          <a:xfrm>
            <a:off x="714146" y="4371746"/>
            <a:ext cx="457200" cy="457200"/>
          </a:xfrm>
          <a:prstGeom prst="roundRect">
            <a:avLst>
              <a:gd name="adj" fmla="val 41667"/>
            </a:avLst>
          </a:prstGeom>
          <a:solidFill>
            <a:srgbClr val="FDF2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82" name="Google Shape;282;p8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7649" y="4505249"/>
            <a:ext cx="190195" cy="190195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8"/>
          <p:cNvSpPr txBox="1"/>
          <p:nvPr/>
        </p:nvSpPr>
        <p:spPr>
          <a:xfrm>
            <a:off x="714146" y="4981651"/>
            <a:ext cx="1848002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500"/>
              <a:buFont typeface="Noto Sans JP"/>
              <a:buNone/>
            </a:pPr>
            <a:r>
              <a:rPr lang="en-US" sz="15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強固なセキュリティ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8"/>
          <p:cNvSpPr txBox="1"/>
          <p:nvPr/>
        </p:nvSpPr>
        <p:spPr>
          <a:xfrm>
            <a:off x="714146" y="5391302"/>
            <a:ext cx="3167482" cy="619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データはエッジ処理を優先。通信はエンドツーエンドでAES-64bitで暗号化し、プライバシーと安全を徹底的に保護。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8"/>
          <p:cNvSpPr/>
          <p:nvPr/>
        </p:nvSpPr>
        <p:spPr>
          <a:xfrm>
            <a:off x="4298594" y="4134002"/>
            <a:ext cx="3600907" cy="2343607"/>
          </a:xfrm>
          <a:prstGeom prst="roundRect">
            <a:avLst>
              <a:gd name="adj" fmla="val 1903"/>
            </a:avLst>
          </a:prstGeom>
          <a:solidFill>
            <a:srgbClr val="FFFFFF"/>
          </a:solidFill>
          <a:ln w="12700" cap="flat" cmpd="sng">
            <a:solidFill>
              <a:srgbClr val="E2E8F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8"/>
          <p:cNvSpPr/>
          <p:nvPr/>
        </p:nvSpPr>
        <p:spPr>
          <a:xfrm>
            <a:off x="4298594" y="4134002"/>
            <a:ext cx="38405" cy="2324405"/>
          </a:xfrm>
          <a:prstGeom prst="rect">
            <a:avLst/>
          </a:prstGeom>
          <a:solidFill>
            <a:srgbClr val="FBBF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8"/>
          <p:cNvSpPr/>
          <p:nvPr/>
        </p:nvSpPr>
        <p:spPr>
          <a:xfrm>
            <a:off x="4537253" y="4371746"/>
            <a:ext cx="457200" cy="457200"/>
          </a:xfrm>
          <a:prstGeom prst="roundRect">
            <a:avLst>
              <a:gd name="adj" fmla="val 41667"/>
            </a:avLst>
          </a:prstGeom>
          <a:solidFill>
            <a:srgbClr val="FFFB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88" name="Google Shape;288;p8" descr="preencoded.png"/>
          <p:cNvPicPr preferRelativeResize="0"/>
          <p:nvPr/>
        </p:nvPicPr>
        <p:blipFill rotWithShape="1">
          <a:blip r:embed="rId7">
            <a:alphaModFix/>
          </a:blip>
          <a:srcRect l="-1282" r="-1282"/>
          <a:stretch/>
        </p:blipFill>
        <p:spPr>
          <a:xfrm>
            <a:off x="4656125" y="4505249"/>
            <a:ext cx="219456" cy="190195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8"/>
          <p:cNvSpPr txBox="1"/>
          <p:nvPr/>
        </p:nvSpPr>
        <p:spPr>
          <a:xfrm>
            <a:off x="4537253" y="4981651"/>
            <a:ext cx="1666951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500"/>
              <a:buFont typeface="Noto Sans JP"/>
              <a:buNone/>
            </a:pPr>
            <a:r>
              <a:rPr lang="en-US" sz="15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エネルギー可視化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Google Shape;290;p8"/>
          <p:cNvSpPr txBox="1"/>
          <p:nvPr/>
        </p:nvSpPr>
        <p:spPr>
          <a:xfrm>
            <a:off x="4537253" y="5391302"/>
            <a:ext cx="3167482" cy="619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デバイスごとの消費電力をリアルタイムで見える化。無駄な待機電力を発見し、節電アクションを提案。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8"/>
          <p:cNvSpPr/>
          <p:nvPr/>
        </p:nvSpPr>
        <p:spPr>
          <a:xfrm>
            <a:off x="8121701" y="4134002"/>
            <a:ext cx="3600907" cy="2343607"/>
          </a:xfrm>
          <a:prstGeom prst="roundRect">
            <a:avLst>
              <a:gd name="adj" fmla="val 1903"/>
            </a:avLst>
          </a:prstGeom>
          <a:solidFill>
            <a:srgbClr val="FFFFFF"/>
          </a:solidFill>
          <a:ln w="12700" cap="flat" cmpd="sng">
            <a:solidFill>
              <a:srgbClr val="E2E8F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8"/>
          <p:cNvSpPr/>
          <p:nvPr/>
        </p:nvSpPr>
        <p:spPr>
          <a:xfrm>
            <a:off x="8121701" y="4134002"/>
            <a:ext cx="38405" cy="2324405"/>
          </a:xfrm>
          <a:prstGeom prst="rect">
            <a:avLst/>
          </a:prstGeom>
          <a:solidFill>
            <a:srgbClr val="A78B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8"/>
          <p:cNvSpPr/>
          <p:nvPr/>
        </p:nvSpPr>
        <p:spPr>
          <a:xfrm>
            <a:off x="8359445" y="4371746"/>
            <a:ext cx="457200" cy="457200"/>
          </a:xfrm>
          <a:prstGeom prst="roundRect">
            <a:avLst>
              <a:gd name="adj" fmla="val 41667"/>
            </a:avLst>
          </a:prstGeom>
          <a:solidFill>
            <a:srgbClr val="F5F3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4" name="Google Shape;294;p8" descr="preencoded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469173" y="4505249"/>
            <a:ext cx="237744" cy="190195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8"/>
          <p:cNvSpPr txBox="1"/>
          <p:nvPr/>
        </p:nvSpPr>
        <p:spPr>
          <a:xfrm>
            <a:off x="8359445" y="4981651"/>
            <a:ext cx="1858061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500"/>
              <a:buFont typeface="Noto Sans JP"/>
              <a:buNone/>
            </a:pPr>
            <a:r>
              <a:rPr lang="en-US" sz="15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統合管埋コンソール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p8"/>
          <p:cNvSpPr txBox="1"/>
          <p:nvPr/>
        </p:nvSpPr>
        <p:spPr>
          <a:xfrm>
            <a:off x="8359445" y="5391302"/>
            <a:ext cx="3167482" cy="619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【法人向け】拠点やフロア単位でデバイスを一括管理。利用ポリシーの配信や異常検知を集中コントロール。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8"/>
          <p:cNvSpPr/>
          <p:nvPr/>
        </p:nvSpPr>
        <p:spPr>
          <a:xfrm>
            <a:off x="0" y="0"/>
            <a:ext cx="12191695" cy="118140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8"/>
          <p:cNvSpPr/>
          <p:nvPr/>
        </p:nvSpPr>
        <p:spPr>
          <a:xfrm>
            <a:off x="0" y="1172261"/>
            <a:ext cx="1219169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8"/>
          <p:cNvSpPr txBox="1"/>
          <p:nvPr/>
        </p:nvSpPr>
        <p:spPr>
          <a:xfrm>
            <a:off x="476402" y="286207"/>
            <a:ext cx="2224735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KEY FEATURES &amp; COVERAGE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8"/>
          <p:cNvSpPr txBox="1"/>
          <p:nvPr/>
        </p:nvSpPr>
        <p:spPr>
          <a:xfrm>
            <a:off x="476402" y="533095"/>
            <a:ext cx="2981858" cy="438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2400"/>
              <a:buFont typeface="Noto Sans JP"/>
              <a:buNone/>
            </a:pPr>
            <a:r>
              <a:rPr lang="en-US" sz="2400" b="1" i="0" u="none" strike="noStrike" cap="none">
                <a:solidFill>
                  <a:srgbClr val="0F172A"/>
                </a:solidFill>
                <a:latin typeface="Noto Sans JP"/>
                <a:ea typeface="Noto Sans JP"/>
                <a:cs typeface="Noto Sans JP"/>
                <a:sym typeface="Noto Sans JP"/>
              </a:rPr>
              <a:t>主要機能・対応範囲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2" name="Google Shape;302;p8" descr="preencoded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1487607" y="528523"/>
            <a:ext cx="228600" cy="22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9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9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Google Shape;313;p9"/>
          <p:cNvSpPr/>
          <p:nvPr/>
        </p:nvSpPr>
        <p:spPr>
          <a:xfrm>
            <a:off x="0" y="1089965"/>
            <a:ext cx="12191695" cy="5772607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9"/>
          <p:cNvSpPr/>
          <p:nvPr/>
        </p:nvSpPr>
        <p:spPr>
          <a:xfrm>
            <a:off x="476402" y="1375258"/>
            <a:ext cx="5477256" cy="5201107"/>
          </a:xfrm>
          <a:prstGeom prst="roundRect">
            <a:avLst>
              <a:gd name="adj" fmla="val 515"/>
            </a:avLst>
          </a:prstGeom>
          <a:solidFill>
            <a:srgbClr val="FFFFFF"/>
          </a:solidFill>
          <a:ln>
            <a:noFill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9"/>
          <p:cNvSpPr/>
          <p:nvPr/>
        </p:nvSpPr>
        <p:spPr>
          <a:xfrm>
            <a:off x="761695" y="2280514"/>
            <a:ext cx="4905756" cy="19202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9"/>
          <p:cNvSpPr/>
          <p:nvPr/>
        </p:nvSpPr>
        <p:spPr>
          <a:xfrm>
            <a:off x="761695" y="1661465"/>
            <a:ext cx="476402" cy="476402"/>
          </a:xfrm>
          <a:prstGeom prst="roundRect">
            <a:avLst>
              <a:gd name="adj" fmla="val 46065"/>
            </a:avLst>
          </a:prstGeom>
          <a:solidFill>
            <a:srgbClr val="FFF7E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17" name="Google Shape;317;p9" descr="preencoded.png"/>
          <p:cNvPicPr preferRelativeResize="0"/>
          <p:nvPr/>
        </p:nvPicPr>
        <p:blipFill rotWithShape="1">
          <a:blip r:embed="rId3">
            <a:alphaModFix/>
          </a:blip>
          <a:srcRect t="-44" b="-45"/>
          <a:stretch/>
        </p:blipFill>
        <p:spPr>
          <a:xfrm>
            <a:off x="871423" y="1784909"/>
            <a:ext cx="256946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9"/>
          <p:cNvSpPr txBox="1"/>
          <p:nvPr/>
        </p:nvSpPr>
        <p:spPr>
          <a:xfrm>
            <a:off x="1380744" y="1741932"/>
            <a:ext cx="2205533" cy="3054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600"/>
              <a:buFont typeface="Noto Sans JP"/>
              <a:buNone/>
            </a:pPr>
            <a:r>
              <a:rPr lang="en-US" sz="16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For Home (家庭向け)</a:t>
            </a: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9"/>
          <p:cNvSpPr txBox="1"/>
          <p:nvPr/>
        </p:nvSpPr>
        <p:spPr>
          <a:xfrm>
            <a:off x="761695" y="2595067"/>
            <a:ext cx="1038758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200"/>
              <a:buFont typeface="Noto Sans JP"/>
              <a:buNone/>
            </a:pPr>
            <a:r>
              <a:rPr lang="en-US" sz="12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家事時間削減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9"/>
          <p:cNvSpPr txBox="1"/>
          <p:nvPr/>
        </p:nvSpPr>
        <p:spPr>
          <a:xfrm>
            <a:off x="4336999" y="2537460"/>
            <a:ext cx="1505102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1800"/>
              <a:buFont typeface="Noto Sans JP"/>
              <a:buNone/>
            </a:pPr>
            <a:r>
              <a:rPr lang="en-US" sz="1800" b="1" i="0" u="none" strike="noStrike" cap="none">
                <a:solidFill>
                  <a:srgbClr val="0F172A"/>
                </a:solidFill>
                <a:latin typeface="Noto Sans JP"/>
                <a:ea typeface="Noto Sans JP"/>
                <a:cs typeface="Noto Sans JP"/>
                <a:sym typeface="Noto Sans JP"/>
              </a:rPr>
              <a:t>5~10時間/月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9"/>
          <p:cNvSpPr txBox="1"/>
          <p:nvPr/>
        </p:nvSpPr>
        <p:spPr>
          <a:xfrm>
            <a:off x="761695" y="3128162"/>
            <a:ext cx="886054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200"/>
              <a:buFont typeface="Noto Sans JP"/>
              <a:buNone/>
            </a:pPr>
            <a:r>
              <a:rPr lang="en-US" sz="12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電力削減率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9"/>
          <p:cNvSpPr txBox="1"/>
          <p:nvPr/>
        </p:nvSpPr>
        <p:spPr>
          <a:xfrm>
            <a:off x="4884725" y="3070555"/>
            <a:ext cx="962863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1800"/>
              <a:buFont typeface="Noto Sans JP"/>
              <a:buNone/>
            </a:pPr>
            <a:r>
              <a:rPr lang="en-US" sz="1800" b="1" i="0" u="none" strike="noStrike" cap="none">
                <a:solidFill>
                  <a:srgbClr val="0F172A"/>
                </a:solidFill>
                <a:latin typeface="Noto Sans JP"/>
                <a:ea typeface="Noto Sans JP"/>
                <a:cs typeface="Noto Sans JP"/>
                <a:sym typeface="Noto Sans JP"/>
              </a:rPr>
              <a:t>5~15%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9"/>
          <p:cNvSpPr/>
          <p:nvPr/>
        </p:nvSpPr>
        <p:spPr>
          <a:xfrm>
            <a:off x="761695" y="3600267"/>
            <a:ext cx="4905756" cy="2000707"/>
          </a:xfrm>
          <a:prstGeom prst="roundRect">
            <a:avLst>
              <a:gd name="adj" fmla="val 2612"/>
            </a:avLst>
          </a:prstGeom>
          <a:solidFill>
            <a:srgbClr val="FFF1F2"/>
          </a:solidFill>
          <a:ln w="25400" cap="flat" cmpd="sng">
            <a:solidFill>
              <a:srgbClr val="FC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24" name="Google Shape;324;p9" descr="preencoded.png"/>
          <p:cNvPicPr preferRelativeResize="0"/>
          <p:nvPr/>
        </p:nvPicPr>
        <p:blipFill rotWithShape="1">
          <a:blip r:embed="rId4">
            <a:alphaModFix/>
          </a:blip>
          <a:srcRect l="-2512" r="-2512"/>
          <a:stretch/>
        </p:blipFill>
        <p:spPr>
          <a:xfrm>
            <a:off x="972007" y="3842583"/>
            <a:ext cx="105156" cy="133502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9"/>
          <p:cNvSpPr txBox="1"/>
          <p:nvPr/>
        </p:nvSpPr>
        <p:spPr>
          <a:xfrm>
            <a:off x="1152144" y="3809665"/>
            <a:ext cx="2453335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BE123C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BE123C"/>
                </a:solidFill>
                <a:latin typeface="Noto Sans JP"/>
                <a:ea typeface="Noto Sans JP"/>
                <a:cs typeface="Noto Sans JP"/>
                <a:sym typeface="Noto Sans JP"/>
              </a:rPr>
              <a:t>年間コスト削減試算例 (一般家庭・4人)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9"/>
          <p:cNvSpPr txBox="1"/>
          <p:nvPr/>
        </p:nvSpPr>
        <p:spPr>
          <a:xfrm>
            <a:off x="1727302" y="4152565"/>
            <a:ext cx="648310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現状 (月額)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9"/>
          <p:cNvSpPr txBox="1"/>
          <p:nvPr/>
        </p:nvSpPr>
        <p:spPr>
          <a:xfrm>
            <a:off x="1568196" y="4361962"/>
            <a:ext cx="1028700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BE123C"/>
              </a:buClr>
              <a:buSzPts val="1500"/>
              <a:buFont typeface="Noto Sans JP"/>
              <a:buNone/>
            </a:pPr>
            <a:r>
              <a:rPr lang="en-US" sz="1500" b="1" i="0" u="none" strike="noStrike" cap="none">
                <a:solidFill>
                  <a:srgbClr val="BE123C"/>
                </a:solidFill>
                <a:latin typeface="Noto Sans JP"/>
                <a:ea typeface="Noto Sans JP"/>
                <a:cs typeface="Noto Sans JP"/>
                <a:sym typeface="Noto Sans JP"/>
              </a:rPr>
              <a:t>¥150,000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8" name="Google Shape;328;p9" descr="preencoded.png"/>
          <p:cNvPicPr preferRelativeResize="0"/>
          <p:nvPr/>
        </p:nvPicPr>
        <p:blipFill rotWithShape="1">
          <a:blip r:embed="rId5">
            <a:alphaModFix/>
          </a:blip>
          <a:srcRect l="-760" r="-759"/>
          <a:stretch/>
        </p:blipFill>
        <p:spPr>
          <a:xfrm>
            <a:off x="3138221" y="4321729"/>
            <a:ext cx="152705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9"/>
          <p:cNvSpPr txBox="1"/>
          <p:nvPr/>
        </p:nvSpPr>
        <p:spPr>
          <a:xfrm>
            <a:off x="4084625" y="4152565"/>
            <a:ext cx="762610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導入後 (月額)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9"/>
          <p:cNvSpPr txBox="1"/>
          <p:nvPr/>
        </p:nvSpPr>
        <p:spPr>
          <a:xfrm>
            <a:off x="3982212" y="4361962"/>
            <a:ext cx="1028700" cy="27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500"/>
              <a:buFont typeface="Noto Sans JP"/>
              <a:buNone/>
            </a:pPr>
            <a:r>
              <a:rPr lang="en-US" sz="15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¥148,750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9"/>
          <p:cNvSpPr/>
          <p:nvPr/>
        </p:nvSpPr>
        <p:spPr>
          <a:xfrm>
            <a:off x="972007" y="4790816"/>
            <a:ext cx="4486046" cy="381305"/>
          </a:xfrm>
          <a:prstGeom prst="roundRect">
            <a:avLst>
              <a:gd name="adj" fmla="val 35971"/>
            </a:avLst>
          </a:prstGeom>
          <a:solidFill>
            <a:srgbClr val="BE12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9"/>
          <p:cNvSpPr txBox="1"/>
          <p:nvPr/>
        </p:nvSpPr>
        <p:spPr>
          <a:xfrm>
            <a:off x="2504542" y="4866711"/>
            <a:ext cx="1543507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Noto Sans JP"/>
              <a:buNone/>
            </a:pPr>
            <a:r>
              <a:rPr lang="en-US" sz="12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年間 ¥15,000 お得！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" name="Google Shape;333;p9"/>
          <p:cNvSpPr txBox="1"/>
          <p:nvPr/>
        </p:nvSpPr>
        <p:spPr>
          <a:xfrm>
            <a:off x="2302170" y="5236586"/>
            <a:ext cx="1824806" cy="152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800"/>
              <a:buFont typeface="Noto Sans JP"/>
              <a:buNone/>
            </a:pPr>
            <a:r>
              <a:rPr lang="en-US" sz="800" b="0" i="0" u="none" strike="noStrike" cap="none" dirty="0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※</a:t>
            </a:r>
            <a:r>
              <a:rPr lang="en-US" sz="800" b="0" i="0" u="none" strike="noStrike" cap="none" dirty="0" err="1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当社独自試算によるモデルケース</a:t>
            </a:r>
            <a:endParaRPr sz="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4" name="Google Shape;334;p9"/>
          <p:cNvSpPr/>
          <p:nvPr/>
        </p:nvSpPr>
        <p:spPr>
          <a:xfrm>
            <a:off x="6238951" y="1375258"/>
            <a:ext cx="5477256" cy="5201107"/>
          </a:xfrm>
          <a:prstGeom prst="roundRect">
            <a:avLst>
              <a:gd name="adj" fmla="val 515"/>
            </a:avLst>
          </a:prstGeom>
          <a:solidFill>
            <a:srgbClr val="FFFFFF"/>
          </a:solidFill>
          <a:ln>
            <a:noFill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9"/>
          <p:cNvSpPr/>
          <p:nvPr/>
        </p:nvSpPr>
        <p:spPr>
          <a:xfrm>
            <a:off x="6524244" y="2280514"/>
            <a:ext cx="4905756" cy="19202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336;p9"/>
          <p:cNvSpPr/>
          <p:nvPr/>
        </p:nvSpPr>
        <p:spPr>
          <a:xfrm>
            <a:off x="6524244" y="1661465"/>
            <a:ext cx="476402" cy="476402"/>
          </a:xfrm>
          <a:prstGeom prst="roundRect">
            <a:avLst>
              <a:gd name="adj" fmla="val 46065"/>
            </a:avLst>
          </a:prstGeom>
          <a:solidFill>
            <a:srgbClr val="EFF6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37" name="Google Shape;337;p9" descr="preencoded.png"/>
          <p:cNvPicPr preferRelativeResize="0"/>
          <p:nvPr/>
        </p:nvPicPr>
        <p:blipFill rotWithShape="1">
          <a:blip r:embed="rId6">
            <a:alphaModFix/>
          </a:blip>
          <a:srcRect l="-133" r="-133"/>
          <a:stretch/>
        </p:blipFill>
        <p:spPr>
          <a:xfrm>
            <a:off x="6676949" y="1784909"/>
            <a:ext cx="171907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9"/>
          <p:cNvSpPr txBox="1"/>
          <p:nvPr/>
        </p:nvSpPr>
        <p:spPr>
          <a:xfrm>
            <a:off x="7144207" y="1741932"/>
            <a:ext cx="2671877" cy="3054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600"/>
              <a:buFont typeface="Noto Sans JP"/>
              <a:buNone/>
            </a:pPr>
            <a:r>
              <a:rPr lang="en-US" sz="16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For Enterprise (企業向け)</a:t>
            </a: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p9"/>
          <p:cNvSpPr txBox="1"/>
          <p:nvPr/>
        </p:nvSpPr>
        <p:spPr>
          <a:xfrm>
            <a:off x="6524244" y="2595067"/>
            <a:ext cx="1495958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200"/>
              <a:buFont typeface="Noto Sans JP"/>
              <a:buNone/>
            </a:pPr>
            <a:r>
              <a:rPr lang="en-US" sz="12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設備エネルギー削減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9"/>
          <p:cNvSpPr txBox="1"/>
          <p:nvPr/>
        </p:nvSpPr>
        <p:spPr>
          <a:xfrm>
            <a:off x="10508285" y="2537460"/>
            <a:ext cx="1095451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1800"/>
              <a:buFont typeface="Noto Sans JP"/>
              <a:buNone/>
            </a:pPr>
            <a:r>
              <a:rPr lang="en-US" sz="1800" b="1" i="0" u="none" strike="noStrike" cap="none">
                <a:solidFill>
                  <a:srgbClr val="0F172A"/>
                </a:solidFill>
                <a:latin typeface="Noto Sans JP"/>
                <a:ea typeface="Noto Sans JP"/>
                <a:cs typeface="Noto Sans JP"/>
                <a:sym typeface="Noto Sans JP"/>
              </a:rPr>
              <a:t>10~20%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9"/>
          <p:cNvSpPr txBox="1"/>
          <p:nvPr/>
        </p:nvSpPr>
        <p:spPr>
          <a:xfrm>
            <a:off x="6524244" y="3128162"/>
            <a:ext cx="1191463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200"/>
              <a:buFont typeface="Noto Sans JP"/>
              <a:buNone/>
            </a:pPr>
            <a:r>
              <a:rPr lang="en-US" sz="12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運用管理効率化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9"/>
          <p:cNvSpPr txBox="1"/>
          <p:nvPr/>
        </p:nvSpPr>
        <p:spPr>
          <a:xfrm>
            <a:off x="10508285" y="3070555"/>
            <a:ext cx="1095451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1800"/>
              <a:buFont typeface="Noto Sans JP"/>
              <a:buNone/>
            </a:pPr>
            <a:r>
              <a:rPr lang="en-US" sz="1800" b="1" i="0" u="none" strike="noStrike" cap="none">
                <a:solidFill>
                  <a:srgbClr val="0F172A"/>
                </a:solidFill>
                <a:latin typeface="Noto Sans JP"/>
                <a:ea typeface="Noto Sans JP"/>
                <a:cs typeface="Noto Sans JP"/>
                <a:sym typeface="Noto Sans JP"/>
              </a:rPr>
              <a:t>10~30%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9"/>
          <p:cNvSpPr/>
          <p:nvPr/>
        </p:nvSpPr>
        <p:spPr>
          <a:xfrm>
            <a:off x="6524244" y="3699662"/>
            <a:ext cx="4905756" cy="2590495"/>
          </a:xfrm>
          <a:prstGeom prst="roundRect">
            <a:avLst>
              <a:gd name="adj" fmla="val 1038"/>
            </a:avLst>
          </a:prstGeom>
          <a:solidFill>
            <a:srgbClr val="F8FA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4" name="Google Shape;344;p9"/>
          <p:cNvSpPr/>
          <p:nvPr/>
        </p:nvSpPr>
        <p:spPr>
          <a:xfrm>
            <a:off x="7167982" y="4331513"/>
            <a:ext cx="1362456" cy="1772107"/>
          </a:xfrm>
          <a:prstGeom prst="roundRect">
            <a:avLst>
              <a:gd name="adj" fmla="val 3755"/>
            </a:avLst>
          </a:prstGeom>
          <a:solidFill>
            <a:srgbClr val="CBD5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" name="Google Shape;345;p9"/>
          <p:cNvSpPr txBox="1"/>
          <p:nvPr/>
        </p:nvSpPr>
        <p:spPr>
          <a:xfrm>
            <a:off x="7630668" y="4092854"/>
            <a:ext cx="538582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Before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9"/>
          <p:cNvSpPr/>
          <p:nvPr/>
        </p:nvSpPr>
        <p:spPr>
          <a:xfrm>
            <a:off x="9430207" y="4772254"/>
            <a:ext cx="1362456" cy="1324051"/>
          </a:xfrm>
          <a:prstGeom prst="roundRect">
            <a:avLst>
              <a:gd name="adj" fmla="val 3975"/>
            </a:avLst>
          </a:prstGeom>
          <a:solidFill>
            <a:srgbClr val="3B82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" name="Google Shape;347;p9"/>
          <p:cNvSpPr txBox="1"/>
          <p:nvPr/>
        </p:nvSpPr>
        <p:spPr>
          <a:xfrm>
            <a:off x="9947758" y="4534510"/>
            <a:ext cx="424282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B82F6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3B82F6"/>
                </a:solidFill>
                <a:latin typeface="Noto Sans JP"/>
                <a:ea typeface="Noto Sans JP"/>
                <a:cs typeface="Noto Sans JP"/>
                <a:sym typeface="Noto Sans JP"/>
              </a:rPr>
              <a:t>After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9"/>
          <p:cNvSpPr txBox="1"/>
          <p:nvPr/>
        </p:nvSpPr>
        <p:spPr>
          <a:xfrm>
            <a:off x="10404958" y="4867351"/>
            <a:ext cx="381305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Noto Sans JP"/>
              <a:buNone/>
            </a:pPr>
            <a:r>
              <a:rPr lang="en-US" sz="900" b="1" i="0" u="none" strike="noStrike" cap="none" dirty="0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-20%</a:t>
            </a:r>
            <a:endParaRPr sz="9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9"/>
          <p:cNvSpPr/>
          <p:nvPr/>
        </p:nvSpPr>
        <p:spPr>
          <a:xfrm>
            <a:off x="0" y="0"/>
            <a:ext cx="12191695" cy="109545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Google Shape;351;p9"/>
          <p:cNvSpPr/>
          <p:nvPr/>
        </p:nvSpPr>
        <p:spPr>
          <a:xfrm>
            <a:off x="0" y="1086307"/>
            <a:ext cx="1219169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9"/>
          <p:cNvSpPr txBox="1"/>
          <p:nvPr/>
        </p:nvSpPr>
        <p:spPr>
          <a:xfrm>
            <a:off x="476402" y="286207"/>
            <a:ext cx="2186330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VALUE PROPOSITION &amp; ROI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9"/>
          <p:cNvSpPr txBox="1"/>
          <p:nvPr/>
        </p:nvSpPr>
        <p:spPr>
          <a:xfrm>
            <a:off x="476402" y="485546"/>
            <a:ext cx="2915107" cy="438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2400"/>
              <a:buFont typeface="Noto Sans JP"/>
              <a:buNone/>
            </a:pPr>
            <a:r>
              <a:rPr lang="en-US" sz="2400" b="1" i="0" u="none" strike="noStrike" cap="none">
                <a:solidFill>
                  <a:srgbClr val="0F172A"/>
                </a:solidFill>
                <a:latin typeface="Noto Sans JP"/>
                <a:ea typeface="Noto Sans JP"/>
                <a:cs typeface="Noto Sans JP"/>
                <a:sym typeface="Noto Sans JP"/>
              </a:rPr>
              <a:t>導入メリットとROI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4" name="Google Shape;354;p9" descr="preencoded.png"/>
          <p:cNvPicPr preferRelativeResize="0"/>
          <p:nvPr/>
        </p:nvPicPr>
        <p:blipFill rotWithShape="1">
          <a:blip r:embed="rId7">
            <a:alphaModFix/>
          </a:blip>
          <a:srcRect l="-266" r="-266"/>
          <a:stretch/>
        </p:blipFill>
        <p:spPr>
          <a:xfrm>
            <a:off x="11391595" y="591617"/>
            <a:ext cx="323698" cy="286207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9"/>
          <p:cNvSpPr/>
          <p:nvPr/>
        </p:nvSpPr>
        <p:spPr>
          <a:xfrm>
            <a:off x="955917" y="5728259"/>
            <a:ext cx="4524451" cy="685800"/>
          </a:xfrm>
          <a:prstGeom prst="roundRect">
            <a:avLst>
              <a:gd name="adj" fmla="val 92593"/>
            </a:avLst>
          </a:prstGeom>
          <a:solidFill>
            <a:srgbClr val="0F172A"/>
          </a:solidFill>
          <a:ln>
            <a:noFill/>
          </a:ln>
          <a:effectLst>
            <a:outerShdw blurRad="241300" dist="101600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p9"/>
          <p:cNvSpPr/>
          <p:nvPr/>
        </p:nvSpPr>
        <p:spPr>
          <a:xfrm>
            <a:off x="2934679" y="5927598"/>
            <a:ext cx="9144" cy="286207"/>
          </a:xfrm>
          <a:prstGeom prst="rect">
            <a:avLst/>
          </a:prstGeom>
          <a:solidFill>
            <a:srgbClr val="3341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9"/>
          <p:cNvSpPr txBox="1"/>
          <p:nvPr/>
        </p:nvSpPr>
        <p:spPr>
          <a:xfrm>
            <a:off x="1337222" y="5970575"/>
            <a:ext cx="151058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USER EXPERIENCE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9"/>
          <p:cNvSpPr txBox="1"/>
          <p:nvPr/>
        </p:nvSpPr>
        <p:spPr>
          <a:xfrm>
            <a:off x="3134932" y="5977533"/>
            <a:ext cx="767182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Noto Sans JP"/>
              <a:buNone/>
            </a:pPr>
            <a:r>
              <a:rPr lang="en-US" sz="1000" b="0" i="0" u="none" strike="noStrike" cap="none" dirty="0" err="1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体験満足度</a:t>
            </a:r>
            <a:endParaRPr sz="1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9"/>
          <p:cNvSpPr txBox="1"/>
          <p:nvPr/>
        </p:nvSpPr>
        <p:spPr>
          <a:xfrm>
            <a:off x="3896627" y="5880050"/>
            <a:ext cx="1400861" cy="381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8BDF8"/>
              </a:buClr>
              <a:buSzPts val="2100"/>
              <a:buFont typeface="Noto Sans JP"/>
              <a:buNone/>
            </a:pPr>
            <a:r>
              <a:rPr lang="en-US" sz="2100" b="1" i="0" u="none" strike="noStrike" cap="none" dirty="0">
                <a:solidFill>
                  <a:srgbClr val="38BDF8"/>
                </a:solidFill>
                <a:latin typeface="Noto Sans JP"/>
                <a:ea typeface="Noto Sans JP"/>
                <a:cs typeface="Noto Sans JP"/>
                <a:sym typeface="Noto Sans JP"/>
              </a:rPr>
              <a:t>+42% UP</a:t>
            </a:r>
            <a:endParaRPr sz="21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1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Google Shape;369;p1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10"/>
          <p:cNvSpPr/>
          <p:nvPr/>
        </p:nvSpPr>
        <p:spPr>
          <a:xfrm>
            <a:off x="0" y="1181405"/>
            <a:ext cx="12191695" cy="6734556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p10"/>
          <p:cNvSpPr/>
          <p:nvPr/>
        </p:nvSpPr>
        <p:spPr>
          <a:xfrm>
            <a:off x="2523744" y="1362456"/>
            <a:ext cx="2095805" cy="761695"/>
          </a:xfrm>
          <a:prstGeom prst="roundRect">
            <a:avLst>
              <a:gd name="adj" fmla="val 18007"/>
            </a:avLst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10"/>
          <p:cNvSpPr txBox="1"/>
          <p:nvPr/>
        </p:nvSpPr>
        <p:spPr>
          <a:xfrm>
            <a:off x="3253435" y="1505103"/>
            <a:ext cx="758038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競合A社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10"/>
          <p:cNvSpPr txBox="1"/>
          <p:nvPr/>
        </p:nvSpPr>
        <p:spPr>
          <a:xfrm>
            <a:off x="3054096" y="1809598"/>
            <a:ext cx="1114654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専用エコシステム型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p10"/>
          <p:cNvSpPr/>
          <p:nvPr/>
        </p:nvSpPr>
        <p:spPr>
          <a:xfrm>
            <a:off x="4753051" y="1362456"/>
            <a:ext cx="2095805" cy="761695"/>
          </a:xfrm>
          <a:prstGeom prst="roundRect">
            <a:avLst>
              <a:gd name="adj" fmla="val 18007"/>
            </a:avLst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p10"/>
          <p:cNvSpPr txBox="1"/>
          <p:nvPr/>
        </p:nvSpPr>
        <p:spPr>
          <a:xfrm>
            <a:off x="5479999" y="1505103"/>
            <a:ext cx="767182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競合B社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6" name="Google Shape;376;p10"/>
          <p:cNvSpPr txBox="1"/>
          <p:nvPr/>
        </p:nvSpPr>
        <p:spPr>
          <a:xfrm>
            <a:off x="5538521" y="1809598"/>
            <a:ext cx="609905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DIY重視型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7" name="Google Shape;377;p10"/>
          <p:cNvSpPr/>
          <p:nvPr/>
        </p:nvSpPr>
        <p:spPr>
          <a:xfrm>
            <a:off x="6982358" y="1362456"/>
            <a:ext cx="2095805" cy="761695"/>
          </a:xfrm>
          <a:prstGeom prst="roundRect">
            <a:avLst>
              <a:gd name="adj" fmla="val 18007"/>
            </a:avLst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378;p10"/>
          <p:cNvSpPr txBox="1"/>
          <p:nvPr/>
        </p:nvSpPr>
        <p:spPr>
          <a:xfrm>
            <a:off x="7711135" y="1505103"/>
            <a:ext cx="767182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競合C社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10"/>
          <p:cNvSpPr txBox="1"/>
          <p:nvPr/>
        </p:nvSpPr>
        <p:spPr>
          <a:xfrm>
            <a:off x="7682789" y="1809598"/>
            <a:ext cx="781812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高機能ハブ型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10"/>
          <p:cNvSpPr/>
          <p:nvPr/>
        </p:nvSpPr>
        <p:spPr>
          <a:xfrm>
            <a:off x="476402" y="2905049"/>
            <a:ext cx="190469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81" name="Google Shape;381;p10" descr="preencoded.png"/>
          <p:cNvPicPr preferRelativeResize="0"/>
          <p:nvPr/>
        </p:nvPicPr>
        <p:blipFill rotWithShape="1">
          <a:blip r:embed="rId3">
            <a:alphaModFix/>
          </a:blip>
          <a:srcRect l="-1506" r="-1506"/>
          <a:stretch/>
        </p:blipFill>
        <p:spPr>
          <a:xfrm>
            <a:off x="619049" y="2519172"/>
            <a:ext cx="171907" cy="133502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10"/>
          <p:cNvSpPr txBox="1"/>
          <p:nvPr/>
        </p:nvSpPr>
        <p:spPr>
          <a:xfrm>
            <a:off x="886054" y="2486254"/>
            <a:ext cx="1196035" cy="200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規格対応 (Matter)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10"/>
          <p:cNvSpPr/>
          <p:nvPr/>
        </p:nvSpPr>
        <p:spPr>
          <a:xfrm>
            <a:off x="2523744" y="2266798"/>
            <a:ext cx="2095805" cy="6473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10"/>
          <p:cNvSpPr/>
          <p:nvPr/>
        </p:nvSpPr>
        <p:spPr>
          <a:xfrm>
            <a:off x="2523744" y="2905049"/>
            <a:ext cx="209580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85" name="Google Shape;385;p10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81121" y="2381098"/>
            <a:ext cx="171907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10"/>
          <p:cNvSpPr txBox="1"/>
          <p:nvPr/>
        </p:nvSpPr>
        <p:spPr>
          <a:xfrm>
            <a:off x="3300984" y="2590495"/>
            <a:ext cx="63367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自社のみ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7" name="Google Shape;387;p10"/>
          <p:cNvSpPr/>
          <p:nvPr/>
        </p:nvSpPr>
        <p:spPr>
          <a:xfrm>
            <a:off x="4753051" y="2266798"/>
            <a:ext cx="2095805" cy="6473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8" name="Google Shape;388;p10"/>
          <p:cNvSpPr/>
          <p:nvPr/>
        </p:nvSpPr>
        <p:spPr>
          <a:xfrm>
            <a:off x="4753051" y="2905049"/>
            <a:ext cx="209580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89" name="Google Shape;389;p10" descr="preencoded.png"/>
          <p:cNvPicPr preferRelativeResize="0"/>
          <p:nvPr/>
        </p:nvPicPr>
        <p:blipFill rotWithShape="1">
          <a:blip r:embed="rId5">
            <a:alphaModFix/>
          </a:blip>
          <a:srcRect l="-760" r="-759"/>
          <a:stretch/>
        </p:blipFill>
        <p:spPr>
          <a:xfrm>
            <a:off x="5720486" y="2381098"/>
            <a:ext cx="152705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10"/>
          <p:cNvSpPr txBox="1"/>
          <p:nvPr/>
        </p:nvSpPr>
        <p:spPr>
          <a:xfrm>
            <a:off x="5530291" y="2590495"/>
            <a:ext cx="63367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一部対応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p10"/>
          <p:cNvSpPr/>
          <p:nvPr/>
        </p:nvSpPr>
        <p:spPr>
          <a:xfrm>
            <a:off x="6982358" y="2266798"/>
            <a:ext cx="2095805" cy="6473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10"/>
          <p:cNvSpPr/>
          <p:nvPr/>
        </p:nvSpPr>
        <p:spPr>
          <a:xfrm>
            <a:off x="6982358" y="2905049"/>
            <a:ext cx="209580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93" name="Google Shape;393;p10" descr="preencoded.png"/>
          <p:cNvPicPr preferRelativeResize="0"/>
          <p:nvPr/>
        </p:nvPicPr>
        <p:blipFill rotWithShape="1">
          <a:blip r:embed="rId6">
            <a:alphaModFix/>
          </a:blip>
          <a:srcRect l="-760" r="-759"/>
          <a:stretch/>
        </p:blipFill>
        <p:spPr>
          <a:xfrm>
            <a:off x="7949794" y="2381098"/>
            <a:ext cx="152705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394" name="Google Shape;394;p10"/>
          <p:cNvSpPr txBox="1"/>
          <p:nvPr/>
        </p:nvSpPr>
        <p:spPr>
          <a:xfrm>
            <a:off x="7692847" y="2590495"/>
            <a:ext cx="767182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要アダプタ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10"/>
          <p:cNvSpPr/>
          <p:nvPr/>
        </p:nvSpPr>
        <p:spPr>
          <a:xfrm>
            <a:off x="9211666" y="2266798"/>
            <a:ext cx="2505456" cy="647395"/>
          </a:xfrm>
          <a:prstGeom prst="rect">
            <a:avLst/>
          </a:prstGeom>
          <a:solidFill>
            <a:srgbClr val="F0F9FF"/>
          </a:solidFill>
          <a:ln w="12700" cap="flat" cmpd="sng">
            <a:solidFill>
              <a:srgbClr val="BAE6FD"/>
            </a:solidFill>
            <a:prstDash val="solid"/>
            <a:round/>
            <a:headEnd type="none" w="sm" len="sm"/>
            <a:tailEnd type="none" w="sm" len="sm"/>
          </a:ln>
          <a:effectLst>
            <a:outerShdw blurRad="101600" dist="50800" dir="162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96" name="Google Shape;396;p10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415759" y="2378355"/>
            <a:ext cx="171907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p10"/>
          <p:cNvSpPr txBox="1"/>
          <p:nvPr/>
        </p:nvSpPr>
        <p:spPr>
          <a:xfrm>
            <a:off x="10200436" y="2613356"/>
            <a:ext cx="734263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369A1"/>
              </a:buClr>
              <a:buSzPts val="1200"/>
              <a:buFont typeface="Noto Sans JP"/>
              <a:buNone/>
            </a:pPr>
            <a:r>
              <a:rPr lang="en-US" sz="1200" b="1" i="0" u="none" strike="noStrike" cap="none" dirty="0" err="1">
                <a:solidFill>
                  <a:srgbClr val="0369A1"/>
                </a:solidFill>
                <a:latin typeface="Noto Sans JP"/>
                <a:ea typeface="Noto Sans JP"/>
                <a:cs typeface="Noto Sans JP"/>
                <a:sym typeface="Noto Sans JP"/>
              </a:rPr>
              <a:t>完全準拠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10"/>
          <p:cNvSpPr/>
          <p:nvPr/>
        </p:nvSpPr>
        <p:spPr>
          <a:xfrm>
            <a:off x="476402" y="3696005"/>
            <a:ext cx="190469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99" name="Google Shape;399;p10" descr="preencoded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19049" y="3310128"/>
            <a:ext cx="133502" cy="133502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Google Shape;400;p10"/>
          <p:cNvSpPr txBox="1"/>
          <p:nvPr/>
        </p:nvSpPr>
        <p:spPr>
          <a:xfrm>
            <a:off x="847649" y="3276295"/>
            <a:ext cx="500177" cy="200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拡張性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10"/>
          <p:cNvSpPr/>
          <p:nvPr/>
        </p:nvSpPr>
        <p:spPr>
          <a:xfrm>
            <a:off x="2523744" y="3057754"/>
            <a:ext cx="2095805" cy="6473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10"/>
          <p:cNvSpPr/>
          <p:nvPr/>
        </p:nvSpPr>
        <p:spPr>
          <a:xfrm>
            <a:off x="2523744" y="3696005"/>
            <a:ext cx="209580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03" name="Google Shape;403;p10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81121" y="3172054"/>
            <a:ext cx="171907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p10"/>
          <p:cNvSpPr txBox="1"/>
          <p:nvPr/>
        </p:nvSpPr>
        <p:spPr>
          <a:xfrm>
            <a:off x="3366821" y="3381451"/>
            <a:ext cx="500177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限定的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5" name="Google Shape;405;p10"/>
          <p:cNvSpPr/>
          <p:nvPr/>
        </p:nvSpPr>
        <p:spPr>
          <a:xfrm>
            <a:off x="4753051" y="3057754"/>
            <a:ext cx="2095805" cy="6473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6" name="Google Shape;406;p10"/>
          <p:cNvSpPr/>
          <p:nvPr/>
        </p:nvSpPr>
        <p:spPr>
          <a:xfrm>
            <a:off x="4753051" y="3696005"/>
            <a:ext cx="209580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07" name="Google Shape;407;p10" descr="preencoded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710428" y="3172054"/>
            <a:ext cx="171907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10"/>
          <p:cNvSpPr txBox="1"/>
          <p:nvPr/>
        </p:nvSpPr>
        <p:spPr>
          <a:xfrm>
            <a:off x="5662879" y="3381451"/>
            <a:ext cx="36758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高い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10"/>
          <p:cNvSpPr/>
          <p:nvPr/>
        </p:nvSpPr>
        <p:spPr>
          <a:xfrm>
            <a:off x="6982358" y="3057754"/>
            <a:ext cx="2095805" cy="6473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0" name="Google Shape;410;p10"/>
          <p:cNvSpPr/>
          <p:nvPr/>
        </p:nvSpPr>
        <p:spPr>
          <a:xfrm>
            <a:off x="6982358" y="3696005"/>
            <a:ext cx="209580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11" name="Google Shape;411;p10" descr="preencoded.png"/>
          <p:cNvPicPr preferRelativeResize="0"/>
          <p:nvPr/>
        </p:nvPicPr>
        <p:blipFill rotWithShape="1">
          <a:blip r:embed="rId5">
            <a:alphaModFix/>
          </a:blip>
          <a:srcRect l="-760" r="-759"/>
          <a:stretch/>
        </p:blipFill>
        <p:spPr>
          <a:xfrm>
            <a:off x="7949794" y="3172054"/>
            <a:ext cx="152705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10"/>
          <p:cNvSpPr txBox="1"/>
          <p:nvPr/>
        </p:nvSpPr>
        <p:spPr>
          <a:xfrm>
            <a:off x="7825435" y="3381451"/>
            <a:ext cx="500177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標準的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p10"/>
          <p:cNvSpPr/>
          <p:nvPr/>
        </p:nvSpPr>
        <p:spPr>
          <a:xfrm>
            <a:off x="9211666" y="3057754"/>
            <a:ext cx="2505456" cy="647395"/>
          </a:xfrm>
          <a:prstGeom prst="rect">
            <a:avLst/>
          </a:prstGeom>
          <a:solidFill>
            <a:srgbClr val="F0F9FF"/>
          </a:solidFill>
          <a:ln w="12700" cap="flat" cmpd="sng">
            <a:solidFill>
              <a:srgbClr val="BAE6FD"/>
            </a:solidFill>
            <a:prstDash val="solid"/>
            <a:round/>
            <a:headEnd type="none" w="sm" len="sm"/>
            <a:tailEnd type="none" w="sm" len="sm"/>
          </a:ln>
          <a:effectLst>
            <a:outerShdw blurRad="101600" dist="50800" dir="162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14" name="Google Shape;414;p10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416056" y="3171139"/>
            <a:ext cx="171907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415" name="Google Shape;415;p10"/>
          <p:cNvSpPr txBox="1"/>
          <p:nvPr/>
        </p:nvSpPr>
        <p:spPr>
          <a:xfrm>
            <a:off x="9971835" y="3407055"/>
            <a:ext cx="1191463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369A1"/>
              </a:buClr>
              <a:buSzPts val="1200"/>
              <a:buFont typeface="Noto Sans JP"/>
              <a:buNone/>
            </a:pPr>
            <a:r>
              <a:rPr lang="en-US" sz="1200" b="1" i="0" u="none" strike="noStrike" cap="none" dirty="0" err="1">
                <a:solidFill>
                  <a:srgbClr val="0369A1"/>
                </a:solidFill>
                <a:latin typeface="Noto Sans JP"/>
                <a:ea typeface="Noto Sans JP"/>
                <a:cs typeface="Noto Sans JP"/>
                <a:sym typeface="Noto Sans JP"/>
              </a:rPr>
              <a:t>マルチベンダ</a:t>
            </a:r>
            <a:r>
              <a:rPr lang="en-US" sz="1200" b="1" i="0" u="none" strike="noStrike" cap="none" dirty="0">
                <a:solidFill>
                  <a:srgbClr val="0369A1"/>
                </a:solidFill>
                <a:latin typeface="Noto Sans JP"/>
                <a:ea typeface="Noto Sans JP"/>
                <a:cs typeface="Noto Sans JP"/>
                <a:sym typeface="Noto Sans JP"/>
              </a:rPr>
              <a:t>ー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10"/>
          <p:cNvSpPr/>
          <p:nvPr/>
        </p:nvSpPr>
        <p:spPr>
          <a:xfrm>
            <a:off x="476402" y="4486047"/>
            <a:ext cx="190469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17" name="Google Shape;417;p10" descr="preencoded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19049" y="4100170"/>
            <a:ext cx="133502" cy="133502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10"/>
          <p:cNvSpPr txBox="1"/>
          <p:nvPr/>
        </p:nvSpPr>
        <p:spPr>
          <a:xfrm>
            <a:off x="847649" y="4067251"/>
            <a:ext cx="633679" cy="200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AI最適化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p10"/>
          <p:cNvSpPr/>
          <p:nvPr/>
        </p:nvSpPr>
        <p:spPr>
          <a:xfrm>
            <a:off x="2523744" y="3847795"/>
            <a:ext cx="2095805" cy="6473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0" name="Google Shape;420;p10"/>
          <p:cNvSpPr/>
          <p:nvPr/>
        </p:nvSpPr>
        <p:spPr>
          <a:xfrm>
            <a:off x="2523744" y="4486047"/>
            <a:ext cx="209580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21" name="Google Shape;421;p10" descr="preencoded.png"/>
          <p:cNvPicPr preferRelativeResize="0"/>
          <p:nvPr/>
        </p:nvPicPr>
        <p:blipFill rotWithShape="1">
          <a:blip r:embed="rId6">
            <a:alphaModFix/>
          </a:blip>
          <a:srcRect l="-760" r="-759"/>
          <a:stretch/>
        </p:blipFill>
        <p:spPr>
          <a:xfrm>
            <a:off x="3491179" y="3962095"/>
            <a:ext cx="152705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422" name="Google Shape;422;p10"/>
          <p:cNvSpPr txBox="1"/>
          <p:nvPr/>
        </p:nvSpPr>
        <p:spPr>
          <a:xfrm>
            <a:off x="3300984" y="4171493"/>
            <a:ext cx="63367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基本機能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3" name="Google Shape;423;p10"/>
          <p:cNvSpPr/>
          <p:nvPr/>
        </p:nvSpPr>
        <p:spPr>
          <a:xfrm>
            <a:off x="4753051" y="3847795"/>
            <a:ext cx="2095805" cy="6473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4" name="Google Shape;424;p10"/>
          <p:cNvSpPr/>
          <p:nvPr/>
        </p:nvSpPr>
        <p:spPr>
          <a:xfrm>
            <a:off x="4753051" y="4486047"/>
            <a:ext cx="209580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25" name="Google Shape;425;p10" descr="preencoded.png"/>
          <p:cNvPicPr preferRelativeResize="0"/>
          <p:nvPr/>
        </p:nvPicPr>
        <p:blipFill rotWithShape="1">
          <a:blip r:embed="rId11">
            <a:alphaModFix/>
          </a:blip>
          <a:srcRect l="-1773" r="-1773"/>
          <a:stretch/>
        </p:blipFill>
        <p:spPr>
          <a:xfrm>
            <a:off x="5729630" y="3962095"/>
            <a:ext cx="133502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p10"/>
          <p:cNvSpPr txBox="1"/>
          <p:nvPr/>
        </p:nvSpPr>
        <p:spPr>
          <a:xfrm>
            <a:off x="5662879" y="4171493"/>
            <a:ext cx="36758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なし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10"/>
          <p:cNvSpPr/>
          <p:nvPr/>
        </p:nvSpPr>
        <p:spPr>
          <a:xfrm>
            <a:off x="6982358" y="3847795"/>
            <a:ext cx="2095805" cy="6473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10"/>
          <p:cNvSpPr/>
          <p:nvPr/>
        </p:nvSpPr>
        <p:spPr>
          <a:xfrm>
            <a:off x="6982358" y="4486047"/>
            <a:ext cx="209580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29" name="Google Shape;429;p10" descr="preencoded.png"/>
          <p:cNvPicPr preferRelativeResize="0"/>
          <p:nvPr/>
        </p:nvPicPr>
        <p:blipFill rotWithShape="1">
          <a:blip r:embed="rId6">
            <a:alphaModFix/>
          </a:blip>
          <a:srcRect l="-760" r="-759"/>
          <a:stretch/>
        </p:blipFill>
        <p:spPr>
          <a:xfrm>
            <a:off x="7949794" y="3962095"/>
            <a:ext cx="152705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Google Shape;430;p10"/>
          <p:cNvSpPr txBox="1"/>
          <p:nvPr/>
        </p:nvSpPr>
        <p:spPr>
          <a:xfrm>
            <a:off x="7759598" y="4171493"/>
            <a:ext cx="63367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基本機能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10"/>
          <p:cNvSpPr/>
          <p:nvPr/>
        </p:nvSpPr>
        <p:spPr>
          <a:xfrm>
            <a:off x="9211666" y="3847795"/>
            <a:ext cx="2505456" cy="647395"/>
          </a:xfrm>
          <a:prstGeom prst="rect">
            <a:avLst/>
          </a:prstGeom>
          <a:solidFill>
            <a:srgbClr val="F0F9FF"/>
          </a:solidFill>
          <a:ln w="12700" cap="flat" cmpd="sng">
            <a:solidFill>
              <a:srgbClr val="BAE6FD"/>
            </a:solidFill>
            <a:prstDash val="solid"/>
            <a:round/>
            <a:headEnd type="none" w="sm" len="sm"/>
            <a:tailEnd type="none" w="sm" len="sm"/>
          </a:ln>
          <a:effectLst>
            <a:outerShdw blurRad="101600" dist="50800" dir="162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32" name="Google Shape;432;p10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395658" y="3937407"/>
            <a:ext cx="171907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433" name="Google Shape;433;p10"/>
          <p:cNvSpPr txBox="1"/>
          <p:nvPr/>
        </p:nvSpPr>
        <p:spPr>
          <a:xfrm>
            <a:off x="9905980" y="4167307"/>
            <a:ext cx="1191463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369A1"/>
              </a:buClr>
              <a:buSzPts val="1200"/>
              <a:buFont typeface="Noto Sans JP"/>
              <a:buNone/>
            </a:pPr>
            <a:r>
              <a:rPr lang="en-US" sz="1200" b="1" i="0" u="none" strike="noStrike" cap="none" dirty="0" err="1">
                <a:solidFill>
                  <a:srgbClr val="0369A1"/>
                </a:solidFill>
                <a:latin typeface="Noto Sans JP"/>
                <a:ea typeface="Noto Sans JP"/>
                <a:cs typeface="Noto Sans JP"/>
                <a:sym typeface="Noto Sans JP"/>
              </a:rPr>
              <a:t>自動学習・制御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Google Shape;434;p10"/>
          <p:cNvSpPr/>
          <p:nvPr/>
        </p:nvSpPr>
        <p:spPr>
          <a:xfrm>
            <a:off x="476402" y="5277003"/>
            <a:ext cx="190469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35" name="Google Shape;435;p10" descr="preencoded.png"/>
          <p:cNvPicPr preferRelativeResize="0"/>
          <p:nvPr/>
        </p:nvPicPr>
        <p:blipFill rotWithShape="1">
          <a:blip r:embed="rId12">
            <a:alphaModFix/>
          </a:blip>
          <a:srcRect l="-1506" r="-1506"/>
          <a:stretch/>
        </p:blipFill>
        <p:spPr>
          <a:xfrm>
            <a:off x="619049" y="4891126"/>
            <a:ext cx="85954" cy="133502"/>
          </a:xfrm>
          <a:prstGeom prst="rect">
            <a:avLst/>
          </a:prstGeom>
          <a:noFill/>
          <a:ln>
            <a:noFill/>
          </a:ln>
        </p:spPr>
      </p:pic>
      <p:sp>
        <p:nvSpPr>
          <p:cNvPr id="436" name="Google Shape;436;p10"/>
          <p:cNvSpPr txBox="1"/>
          <p:nvPr/>
        </p:nvSpPr>
        <p:spPr>
          <a:xfrm>
            <a:off x="800100" y="4857293"/>
            <a:ext cx="767182" cy="200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導入コスト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Google Shape;437;p10"/>
          <p:cNvSpPr/>
          <p:nvPr/>
        </p:nvSpPr>
        <p:spPr>
          <a:xfrm>
            <a:off x="2523744" y="4638751"/>
            <a:ext cx="2095805" cy="6473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10"/>
          <p:cNvSpPr/>
          <p:nvPr/>
        </p:nvSpPr>
        <p:spPr>
          <a:xfrm>
            <a:off x="2523744" y="5277003"/>
            <a:ext cx="209580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39" name="Google Shape;439;p10" descr="preencoded.png"/>
          <p:cNvPicPr preferRelativeResize="0"/>
          <p:nvPr/>
        </p:nvPicPr>
        <p:blipFill rotWithShape="1">
          <a:blip r:embed="rId11">
            <a:alphaModFix/>
          </a:blip>
          <a:srcRect l="-1773" r="-1773"/>
          <a:stretch/>
        </p:blipFill>
        <p:spPr>
          <a:xfrm>
            <a:off x="3500323" y="4753051"/>
            <a:ext cx="133502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440" name="Google Shape;440;p10"/>
          <p:cNvSpPr txBox="1"/>
          <p:nvPr/>
        </p:nvSpPr>
        <p:spPr>
          <a:xfrm>
            <a:off x="3433572" y="4962449"/>
            <a:ext cx="36758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高い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10"/>
          <p:cNvSpPr/>
          <p:nvPr/>
        </p:nvSpPr>
        <p:spPr>
          <a:xfrm>
            <a:off x="4753051" y="4638751"/>
            <a:ext cx="2095805" cy="6473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10"/>
          <p:cNvSpPr/>
          <p:nvPr/>
        </p:nvSpPr>
        <p:spPr>
          <a:xfrm>
            <a:off x="4753051" y="5277003"/>
            <a:ext cx="209580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43" name="Google Shape;443;p10" descr="preencoded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710428" y="4753051"/>
            <a:ext cx="171907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444" name="Google Shape;444;p10"/>
          <p:cNvSpPr txBox="1"/>
          <p:nvPr/>
        </p:nvSpPr>
        <p:spPr>
          <a:xfrm>
            <a:off x="5662879" y="4962449"/>
            <a:ext cx="36758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安い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5" name="Google Shape;445;p10"/>
          <p:cNvSpPr/>
          <p:nvPr/>
        </p:nvSpPr>
        <p:spPr>
          <a:xfrm>
            <a:off x="6982358" y="4638751"/>
            <a:ext cx="2095805" cy="6473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10"/>
          <p:cNvSpPr/>
          <p:nvPr/>
        </p:nvSpPr>
        <p:spPr>
          <a:xfrm>
            <a:off x="6982358" y="5277003"/>
            <a:ext cx="209580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47" name="Google Shape;447;p10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39735" y="4753051"/>
            <a:ext cx="171907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448" name="Google Shape;448;p10"/>
          <p:cNvSpPr txBox="1"/>
          <p:nvPr/>
        </p:nvSpPr>
        <p:spPr>
          <a:xfrm>
            <a:off x="7759598" y="4962449"/>
            <a:ext cx="63367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やや高い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9" name="Google Shape;449;p10"/>
          <p:cNvSpPr/>
          <p:nvPr/>
        </p:nvSpPr>
        <p:spPr>
          <a:xfrm>
            <a:off x="9211666" y="4638751"/>
            <a:ext cx="2505456" cy="647395"/>
          </a:xfrm>
          <a:prstGeom prst="rect">
            <a:avLst/>
          </a:prstGeom>
          <a:solidFill>
            <a:srgbClr val="F0F9FF"/>
          </a:solidFill>
          <a:ln w="12700" cap="flat" cmpd="sng">
            <a:solidFill>
              <a:srgbClr val="BAE6FD"/>
            </a:solidFill>
            <a:prstDash val="solid"/>
            <a:round/>
            <a:headEnd type="none" w="sm" len="sm"/>
            <a:tailEnd type="none" w="sm" len="sm"/>
          </a:ln>
          <a:effectLst>
            <a:outerShdw blurRad="101600" dist="50800" dir="162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50" name="Google Shape;450;p10" descr="preencoded.png"/>
          <p:cNvPicPr preferRelativeResize="0"/>
          <p:nvPr/>
        </p:nvPicPr>
        <p:blipFill rotWithShape="1">
          <a:blip r:embed="rId13">
            <a:alphaModFix/>
          </a:blip>
          <a:srcRect l="-760" r="-759"/>
          <a:stretch/>
        </p:blipFill>
        <p:spPr>
          <a:xfrm>
            <a:off x="10415759" y="4752980"/>
            <a:ext cx="152705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451" name="Google Shape;451;p10"/>
          <p:cNvSpPr txBox="1"/>
          <p:nvPr/>
        </p:nvSpPr>
        <p:spPr>
          <a:xfrm>
            <a:off x="9987361" y="4957420"/>
            <a:ext cx="10287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369A1"/>
              </a:buClr>
              <a:buSzPts val="1200"/>
              <a:buFont typeface="Noto Sans JP"/>
              <a:buNone/>
            </a:pPr>
            <a:r>
              <a:rPr lang="en-US" sz="1200" b="1" i="0" u="none" strike="noStrike" cap="none" dirty="0" err="1">
                <a:solidFill>
                  <a:srgbClr val="0369A1"/>
                </a:solidFill>
                <a:latin typeface="Noto Sans JP"/>
                <a:ea typeface="Noto Sans JP"/>
                <a:cs typeface="Noto Sans JP"/>
                <a:sym typeface="Noto Sans JP"/>
              </a:rPr>
              <a:t>最適バランス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2" name="Google Shape;452;p10"/>
          <p:cNvSpPr/>
          <p:nvPr/>
        </p:nvSpPr>
        <p:spPr>
          <a:xfrm>
            <a:off x="476402" y="6067044"/>
            <a:ext cx="190469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53" name="Google Shape;453;p10" descr="preencoded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619049" y="5681167"/>
            <a:ext cx="133502" cy="133502"/>
          </a:xfrm>
          <a:prstGeom prst="rect">
            <a:avLst/>
          </a:prstGeom>
          <a:noFill/>
          <a:ln>
            <a:noFill/>
          </a:ln>
        </p:spPr>
      </p:pic>
      <p:sp>
        <p:nvSpPr>
          <p:cNvPr id="454" name="Google Shape;454;p10"/>
          <p:cNvSpPr txBox="1"/>
          <p:nvPr/>
        </p:nvSpPr>
        <p:spPr>
          <a:xfrm>
            <a:off x="847649" y="5648249"/>
            <a:ext cx="900684" cy="200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セキュリティ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10"/>
          <p:cNvSpPr/>
          <p:nvPr/>
        </p:nvSpPr>
        <p:spPr>
          <a:xfrm>
            <a:off x="2523744" y="5428793"/>
            <a:ext cx="2095805" cy="6473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10"/>
          <p:cNvSpPr/>
          <p:nvPr/>
        </p:nvSpPr>
        <p:spPr>
          <a:xfrm>
            <a:off x="2523744" y="6067044"/>
            <a:ext cx="209580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57" name="Google Shape;457;p10" descr="preencoded.png"/>
          <p:cNvPicPr preferRelativeResize="0"/>
          <p:nvPr/>
        </p:nvPicPr>
        <p:blipFill rotWithShape="1">
          <a:blip r:embed="rId15">
            <a:alphaModFix/>
          </a:blip>
          <a:srcRect l="-1064" r="-1064"/>
          <a:stretch/>
        </p:blipFill>
        <p:spPr>
          <a:xfrm>
            <a:off x="3457346" y="5543093"/>
            <a:ext cx="219456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p10"/>
          <p:cNvSpPr txBox="1"/>
          <p:nvPr/>
        </p:nvSpPr>
        <p:spPr>
          <a:xfrm>
            <a:off x="3234233" y="5753405"/>
            <a:ext cx="767182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クラウド型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9" name="Google Shape;459;p10"/>
          <p:cNvSpPr/>
          <p:nvPr/>
        </p:nvSpPr>
        <p:spPr>
          <a:xfrm>
            <a:off x="4753051" y="5428793"/>
            <a:ext cx="2095805" cy="6473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10"/>
          <p:cNvSpPr/>
          <p:nvPr/>
        </p:nvSpPr>
        <p:spPr>
          <a:xfrm>
            <a:off x="4753051" y="6067044"/>
            <a:ext cx="209580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61" name="Google Shape;461;p10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0428" y="5543093"/>
            <a:ext cx="171907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p10"/>
          <p:cNvSpPr txBox="1"/>
          <p:nvPr/>
        </p:nvSpPr>
        <p:spPr>
          <a:xfrm>
            <a:off x="5530291" y="5753405"/>
            <a:ext cx="63367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自己責任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3" name="Google Shape;463;p10"/>
          <p:cNvSpPr/>
          <p:nvPr/>
        </p:nvSpPr>
        <p:spPr>
          <a:xfrm>
            <a:off x="6982358" y="5428793"/>
            <a:ext cx="2095805" cy="6473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10"/>
          <p:cNvSpPr/>
          <p:nvPr/>
        </p:nvSpPr>
        <p:spPr>
          <a:xfrm>
            <a:off x="6982358" y="6067044"/>
            <a:ext cx="209580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65" name="Google Shape;465;p10" descr="preencoded.png"/>
          <p:cNvPicPr preferRelativeResize="0"/>
          <p:nvPr/>
        </p:nvPicPr>
        <p:blipFill rotWithShape="1">
          <a:blip r:embed="rId5">
            <a:alphaModFix/>
          </a:blip>
          <a:srcRect l="-760" r="-759"/>
          <a:stretch/>
        </p:blipFill>
        <p:spPr>
          <a:xfrm>
            <a:off x="7949794" y="5543093"/>
            <a:ext cx="152705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466" name="Google Shape;466;p10"/>
          <p:cNvSpPr txBox="1"/>
          <p:nvPr/>
        </p:nvSpPr>
        <p:spPr>
          <a:xfrm>
            <a:off x="7892186" y="5753405"/>
            <a:ext cx="36758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標準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10"/>
          <p:cNvSpPr/>
          <p:nvPr/>
        </p:nvSpPr>
        <p:spPr>
          <a:xfrm>
            <a:off x="9211666" y="5428793"/>
            <a:ext cx="2505456" cy="647395"/>
          </a:xfrm>
          <a:prstGeom prst="rect">
            <a:avLst/>
          </a:prstGeom>
          <a:solidFill>
            <a:srgbClr val="F0F9FF"/>
          </a:solidFill>
          <a:ln w="12700" cap="flat" cmpd="sng">
            <a:solidFill>
              <a:srgbClr val="BAE6FD"/>
            </a:solidFill>
            <a:prstDash val="solid"/>
            <a:round/>
            <a:headEnd type="none" w="sm" len="sm"/>
            <a:tailEnd type="none" w="sm" len="sm"/>
          </a:ln>
          <a:effectLst>
            <a:outerShdw blurRad="101600" dist="50800" dir="162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68" name="Google Shape;468;p10" descr="preencoded.png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0378440" y="5577312"/>
            <a:ext cx="171907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469" name="Google Shape;469;p10"/>
          <p:cNvSpPr txBox="1"/>
          <p:nvPr/>
        </p:nvSpPr>
        <p:spPr>
          <a:xfrm>
            <a:off x="9905979" y="5752792"/>
            <a:ext cx="1191463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369A1"/>
              </a:buClr>
              <a:buSzPts val="1200"/>
              <a:buFont typeface="Noto Sans JP"/>
              <a:buNone/>
            </a:pPr>
            <a:r>
              <a:rPr lang="en-US" sz="1200" b="1" i="0" u="none" strike="noStrike" cap="none" dirty="0" err="1">
                <a:solidFill>
                  <a:srgbClr val="0369A1"/>
                </a:solidFill>
                <a:latin typeface="Noto Sans JP"/>
                <a:ea typeface="Noto Sans JP"/>
                <a:cs typeface="Noto Sans JP"/>
                <a:sym typeface="Noto Sans JP"/>
              </a:rPr>
              <a:t>エッジ処理優先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0" name="Google Shape;470;p10" descr="preencoded.png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619049" y="6472123"/>
            <a:ext cx="133502" cy="133502"/>
          </a:xfrm>
          <a:prstGeom prst="rect">
            <a:avLst/>
          </a:prstGeom>
          <a:noFill/>
          <a:ln>
            <a:noFill/>
          </a:ln>
        </p:spPr>
      </p:pic>
      <p:sp>
        <p:nvSpPr>
          <p:cNvPr id="471" name="Google Shape;471;p10"/>
          <p:cNvSpPr txBox="1"/>
          <p:nvPr/>
        </p:nvSpPr>
        <p:spPr>
          <a:xfrm>
            <a:off x="847649" y="6439205"/>
            <a:ext cx="900684" cy="200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サポート体制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2" name="Google Shape;472;p10"/>
          <p:cNvSpPr/>
          <p:nvPr/>
        </p:nvSpPr>
        <p:spPr>
          <a:xfrm>
            <a:off x="2523744" y="6219749"/>
            <a:ext cx="2095805" cy="63825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73" name="Google Shape;473;p10" descr="preencoded.png"/>
          <p:cNvPicPr preferRelativeResize="0"/>
          <p:nvPr/>
        </p:nvPicPr>
        <p:blipFill rotWithShape="1">
          <a:blip r:embed="rId6">
            <a:alphaModFix/>
          </a:blip>
          <a:srcRect l="-760" r="-759"/>
          <a:stretch/>
        </p:blipFill>
        <p:spPr>
          <a:xfrm>
            <a:off x="3491179" y="6334049"/>
            <a:ext cx="152705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474" name="Google Shape;474;p10"/>
          <p:cNvSpPr txBox="1"/>
          <p:nvPr/>
        </p:nvSpPr>
        <p:spPr>
          <a:xfrm>
            <a:off x="3366821" y="6543447"/>
            <a:ext cx="500177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一般的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Google Shape;475;p10"/>
          <p:cNvSpPr/>
          <p:nvPr/>
        </p:nvSpPr>
        <p:spPr>
          <a:xfrm>
            <a:off x="4753051" y="6219749"/>
            <a:ext cx="2095805" cy="63825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76" name="Google Shape;476;p10" descr="preencoded.png"/>
          <p:cNvPicPr preferRelativeResize="0"/>
          <p:nvPr/>
        </p:nvPicPr>
        <p:blipFill rotWithShape="1">
          <a:blip r:embed="rId11">
            <a:alphaModFix/>
          </a:blip>
          <a:srcRect l="-1773" r="-1773"/>
          <a:stretch/>
        </p:blipFill>
        <p:spPr>
          <a:xfrm>
            <a:off x="5729630" y="6334049"/>
            <a:ext cx="133502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p10"/>
          <p:cNvSpPr txBox="1"/>
          <p:nvPr/>
        </p:nvSpPr>
        <p:spPr>
          <a:xfrm>
            <a:off x="5540350" y="6543447"/>
            <a:ext cx="614477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FAQのみ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8" name="Google Shape;478;p10"/>
          <p:cNvSpPr/>
          <p:nvPr/>
        </p:nvSpPr>
        <p:spPr>
          <a:xfrm>
            <a:off x="6982358" y="6219749"/>
            <a:ext cx="2095805" cy="63825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79" name="Google Shape;479;p10" descr="preencoded.png"/>
          <p:cNvPicPr preferRelativeResize="0"/>
          <p:nvPr/>
        </p:nvPicPr>
        <p:blipFill rotWithShape="1">
          <a:blip r:embed="rId6">
            <a:alphaModFix/>
          </a:blip>
          <a:srcRect l="-760" r="-759"/>
          <a:stretch/>
        </p:blipFill>
        <p:spPr>
          <a:xfrm>
            <a:off x="7949794" y="6334049"/>
            <a:ext cx="152705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480" name="Google Shape;480;p10"/>
          <p:cNvSpPr txBox="1"/>
          <p:nvPr/>
        </p:nvSpPr>
        <p:spPr>
          <a:xfrm>
            <a:off x="7825435" y="6543447"/>
            <a:ext cx="500177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JP"/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一般的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1" name="Google Shape;481;p10"/>
          <p:cNvSpPr/>
          <p:nvPr/>
        </p:nvSpPr>
        <p:spPr>
          <a:xfrm>
            <a:off x="9211666" y="6219749"/>
            <a:ext cx="2505456" cy="638251"/>
          </a:xfrm>
          <a:prstGeom prst="rect">
            <a:avLst/>
          </a:prstGeom>
          <a:solidFill>
            <a:srgbClr val="F0F9FF"/>
          </a:solidFill>
          <a:ln w="12700" cap="flat" cmpd="sng">
            <a:solidFill>
              <a:srgbClr val="BAE6FD"/>
            </a:solidFill>
            <a:prstDash val="solid"/>
            <a:round/>
            <a:headEnd type="none" w="sm" len="sm"/>
            <a:tailEnd type="none" w="sm" len="sm"/>
          </a:ln>
          <a:effectLst>
            <a:outerShdw blurRad="101600" dist="50800" dir="162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82" name="Google Shape;482;p10" descr="preencoded.png"/>
          <p:cNvPicPr preferRelativeResize="0"/>
          <p:nvPr/>
        </p:nvPicPr>
        <p:blipFill rotWithShape="1">
          <a:blip r:embed="rId18">
            <a:alphaModFix/>
          </a:blip>
          <a:srcRect l="-1064" r="-1064"/>
          <a:stretch/>
        </p:blipFill>
        <p:spPr>
          <a:xfrm>
            <a:off x="10368210" y="6345584"/>
            <a:ext cx="219456" cy="171907"/>
          </a:xfrm>
          <a:prstGeom prst="rect">
            <a:avLst/>
          </a:prstGeom>
          <a:noFill/>
          <a:ln>
            <a:noFill/>
          </a:ln>
        </p:spPr>
      </p:pic>
      <p:sp>
        <p:nvSpPr>
          <p:cNvPr id="483" name="Google Shape;483;p10"/>
          <p:cNvSpPr txBox="1"/>
          <p:nvPr/>
        </p:nvSpPr>
        <p:spPr>
          <a:xfrm>
            <a:off x="10058685" y="6551219"/>
            <a:ext cx="1038758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369A1"/>
              </a:buClr>
              <a:buSzPts val="1200"/>
              <a:buFont typeface="Noto Sans JP"/>
              <a:buNone/>
            </a:pPr>
            <a:r>
              <a:rPr lang="en-US" sz="1200" b="1" i="0" u="none" strike="noStrike" cap="none" dirty="0" err="1">
                <a:solidFill>
                  <a:srgbClr val="0369A1"/>
                </a:solidFill>
                <a:latin typeface="Noto Sans JP"/>
                <a:ea typeface="Noto Sans JP"/>
                <a:cs typeface="Noto Sans JP"/>
                <a:sym typeface="Noto Sans JP"/>
              </a:rPr>
              <a:t>伴走サポート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5" name="Google Shape;485;p10"/>
          <p:cNvSpPr/>
          <p:nvPr/>
        </p:nvSpPr>
        <p:spPr>
          <a:xfrm>
            <a:off x="9211666" y="1343254"/>
            <a:ext cx="2505456" cy="761695"/>
          </a:xfrm>
          <a:prstGeom prst="roundRect">
            <a:avLst>
              <a:gd name="adj" fmla="val 18007"/>
            </a:avLst>
          </a:prstGeom>
          <a:solidFill>
            <a:srgbClr val="0F172A"/>
          </a:solidFill>
          <a:ln>
            <a:noFill/>
          </a:ln>
          <a:effectLst>
            <a:outerShdw blurRad="101600" dist="38100" dir="16200000" algn="bl" rotWithShape="0">
              <a:srgbClr val="000000">
                <a:alpha val="9803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" name="Google Shape;486;p10"/>
          <p:cNvSpPr txBox="1"/>
          <p:nvPr/>
        </p:nvSpPr>
        <p:spPr>
          <a:xfrm>
            <a:off x="10235794" y="1474013"/>
            <a:ext cx="586130" cy="2670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製品X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p10"/>
          <p:cNvSpPr/>
          <p:nvPr/>
        </p:nvSpPr>
        <p:spPr>
          <a:xfrm>
            <a:off x="9952330" y="1204265"/>
            <a:ext cx="1028700" cy="237744"/>
          </a:xfrm>
          <a:prstGeom prst="roundRect">
            <a:avLst>
              <a:gd name="adj" fmla="val 307692"/>
            </a:avLst>
          </a:prstGeom>
          <a:solidFill>
            <a:srgbClr val="EF444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8" name="Google Shape;488;p10"/>
          <p:cNvSpPr txBox="1"/>
          <p:nvPr/>
        </p:nvSpPr>
        <p:spPr>
          <a:xfrm>
            <a:off x="10066630" y="1243584"/>
            <a:ext cx="876910" cy="152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oto Sans JP"/>
              <a:buNone/>
            </a:pPr>
            <a:r>
              <a:rPr lang="en-US" sz="8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RECOMMENDED</a:t>
            </a: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10"/>
          <p:cNvSpPr txBox="1"/>
          <p:nvPr/>
        </p:nvSpPr>
        <p:spPr>
          <a:xfrm>
            <a:off x="10120579" y="1794053"/>
            <a:ext cx="781812" cy="1719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次世代標準型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10"/>
          <p:cNvSpPr/>
          <p:nvPr/>
        </p:nvSpPr>
        <p:spPr>
          <a:xfrm>
            <a:off x="0" y="0"/>
            <a:ext cx="12191695" cy="118140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1" name="Google Shape;491;p10"/>
          <p:cNvSpPr/>
          <p:nvPr/>
        </p:nvSpPr>
        <p:spPr>
          <a:xfrm>
            <a:off x="0" y="1172261"/>
            <a:ext cx="1219169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2" name="Google Shape;492;p10"/>
          <p:cNvSpPr txBox="1"/>
          <p:nvPr/>
        </p:nvSpPr>
        <p:spPr>
          <a:xfrm>
            <a:off x="476402" y="286207"/>
            <a:ext cx="2091233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COMPETITIVE LANDSCAPE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3" name="Google Shape;493;p10"/>
          <p:cNvSpPr txBox="1"/>
          <p:nvPr/>
        </p:nvSpPr>
        <p:spPr>
          <a:xfrm>
            <a:off x="476402" y="533095"/>
            <a:ext cx="3286354" cy="438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2400"/>
              <a:buFont typeface="Noto Sans JP"/>
              <a:buNone/>
            </a:pPr>
            <a:r>
              <a:rPr lang="en-US" sz="2400" b="1" i="0" u="none" strike="noStrike" cap="none">
                <a:solidFill>
                  <a:srgbClr val="0F172A"/>
                </a:solidFill>
                <a:latin typeface="Noto Sans JP"/>
                <a:ea typeface="Noto Sans JP"/>
                <a:cs typeface="Noto Sans JP"/>
                <a:sym typeface="Noto Sans JP"/>
              </a:rPr>
              <a:t>競合比較と当社優位性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4" name="Google Shape;494;p10" descr="preencoded.png"/>
          <p:cNvPicPr preferRelativeResize="0"/>
          <p:nvPr/>
        </p:nvPicPr>
        <p:blipFill rotWithShape="1">
          <a:blip r:embed="rId19">
            <a:alphaModFix/>
          </a:blip>
          <a:srcRect l="-80" r="-80"/>
          <a:stretch/>
        </p:blipFill>
        <p:spPr>
          <a:xfrm>
            <a:off x="11430000" y="528523"/>
            <a:ext cx="286207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495" name="Google Shape;495;p10"/>
          <p:cNvSpPr/>
          <p:nvPr/>
        </p:nvSpPr>
        <p:spPr>
          <a:xfrm>
            <a:off x="6594963" y="624078"/>
            <a:ext cx="3124505" cy="800100"/>
          </a:xfrm>
          <a:prstGeom prst="roundRect">
            <a:avLst>
              <a:gd name="adj" fmla="val 16327"/>
            </a:avLst>
          </a:prstGeom>
          <a:solidFill>
            <a:srgbClr val="FFFFFF"/>
          </a:solidFill>
          <a:ln w="25400" cap="flat" cmpd="sng">
            <a:solidFill>
              <a:srgbClr val="3B82F6"/>
            </a:solidFill>
            <a:prstDash val="solid"/>
            <a:round/>
            <a:headEnd type="none" w="sm" len="sm"/>
            <a:tailEnd type="none" w="sm" len="sm"/>
          </a:ln>
          <a:effectLst>
            <a:outerShdw blurRad="241300" dist="101600" dir="5400000" algn="bl" rotWithShape="0">
              <a:srgbClr val="3B82F6">
                <a:alpha val="14901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" name="Google Shape;496;p10"/>
          <p:cNvSpPr/>
          <p:nvPr/>
        </p:nvSpPr>
        <p:spPr>
          <a:xfrm>
            <a:off x="6744157" y="814274"/>
            <a:ext cx="476402" cy="476402"/>
          </a:xfrm>
          <a:prstGeom prst="ellipse">
            <a:avLst/>
          </a:prstGeom>
          <a:solidFill>
            <a:srgbClr val="EFF6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97" name="Google Shape;497;p10" descr="preencoded.png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6868352" y="938632"/>
            <a:ext cx="228600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498" name="Google Shape;498;p10"/>
          <p:cNvSpPr txBox="1"/>
          <p:nvPr/>
        </p:nvSpPr>
        <p:spPr>
          <a:xfrm>
            <a:off x="7343546" y="783640"/>
            <a:ext cx="896112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1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圧倒的な支持率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9" name="Google Shape;499;p10"/>
          <p:cNvSpPr txBox="1"/>
          <p:nvPr/>
        </p:nvSpPr>
        <p:spPr>
          <a:xfrm>
            <a:off x="7343546" y="917142"/>
            <a:ext cx="2190902" cy="381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2100"/>
              <a:buFont typeface="Noto Sans JP"/>
              <a:buNone/>
            </a:pPr>
            <a:r>
              <a:rPr lang="en-US" sz="21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97% 顧客満足度</a:t>
            </a: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1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" name="Google Shape;509;p1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" name="Google Shape;510;p11"/>
          <p:cNvSpPr/>
          <p:nvPr/>
        </p:nvSpPr>
        <p:spPr>
          <a:xfrm>
            <a:off x="0" y="1181405"/>
            <a:ext cx="12191695" cy="5676595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" name="Google Shape;511;p11"/>
          <p:cNvSpPr/>
          <p:nvPr/>
        </p:nvSpPr>
        <p:spPr>
          <a:xfrm>
            <a:off x="952805" y="1858061"/>
            <a:ext cx="10287000" cy="3840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" name="Google Shape;513;p11"/>
          <p:cNvSpPr/>
          <p:nvPr/>
        </p:nvSpPr>
        <p:spPr>
          <a:xfrm>
            <a:off x="0" y="0"/>
            <a:ext cx="12191695" cy="118140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" name="Google Shape;514;p11"/>
          <p:cNvSpPr/>
          <p:nvPr/>
        </p:nvSpPr>
        <p:spPr>
          <a:xfrm>
            <a:off x="0" y="1172261"/>
            <a:ext cx="12191695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11"/>
          <p:cNvSpPr txBox="1"/>
          <p:nvPr/>
        </p:nvSpPr>
        <p:spPr>
          <a:xfrm>
            <a:off x="476402" y="286207"/>
            <a:ext cx="2272284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1000"/>
              <a:buFont typeface="Noto Sans JP"/>
              <a:buNone/>
            </a:pPr>
            <a:r>
              <a:rPr lang="en-US" sz="1000" b="1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IMPLEMENTATION ROADMAP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6" name="Google Shape;516;p11"/>
          <p:cNvSpPr txBox="1"/>
          <p:nvPr/>
        </p:nvSpPr>
        <p:spPr>
          <a:xfrm>
            <a:off x="476402" y="533095"/>
            <a:ext cx="4172407" cy="438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2400"/>
              <a:buFont typeface="Noto Sans JP"/>
              <a:buNone/>
            </a:pPr>
            <a:r>
              <a:rPr lang="en-US" sz="2400" b="1" i="0" u="none" strike="noStrike" cap="none">
                <a:solidFill>
                  <a:srgbClr val="0F172A"/>
                </a:solidFill>
                <a:latin typeface="Noto Sans JP"/>
                <a:ea typeface="Noto Sans JP"/>
                <a:cs typeface="Noto Sans JP"/>
                <a:sym typeface="Noto Sans JP"/>
              </a:rPr>
              <a:t>導入ステップとスケジュール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7" name="Google Shape;517;p11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87607" y="528523"/>
            <a:ext cx="228600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518" name="Google Shape;518;p11"/>
          <p:cNvSpPr/>
          <p:nvPr/>
        </p:nvSpPr>
        <p:spPr>
          <a:xfrm>
            <a:off x="476402" y="1666951"/>
            <a:ext cx="2667305" cy="4572000"/>
          </a:xfrm>
          <a:prstGeom prst="roundRect">
            <a:avLst>
              <a:gd name="adj" fmla="val 1959"/>
            </a:avLst>
          </a:prstGeom>
          <a:solidFill>
            <a:srgbClr val="FFFFFF"/>
          </a:solidFill>
          <a:ln w="12700" cap="flat" cmpd="sng">
            <a:solidFill>
              <a:srgbClr val="E2E8F0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9" name="Google Shape;519;p11"/>
          <p:cNvSpPr txBox="1"/>
          <p:nvPr/>
        </p:nvSpPr>
        <p:spPr>
          <a:xfrm>
            <a:off x="714146" y="2419502"/>
            <a:ext cx="1672438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現状診断・要件定義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0" name="Google Shape;520;p11"/>
          <p:cNvSpPr/>
          <p:nvPr/>
        </p:nvSpPr>
        <p:spPr>
          <a:xfrm>
            <a:off x="714146" y="2953512"/>
            <a:ext cx="629107" cy="247802"/>
          </a:xfrm>
          <a:prstGeom prst="roundRect">
            <a:avLst>
              <a:gd name="adj" fmla="val 283849"/>
            </a:avLst>
          </a:prstGeom>
          <a:solidFill>
            <a:srgbClr val="F1F5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21" name="Google Shape;521;p11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9244" y="3024835"/>
            <a:ext cx="114300" cy="114300"/>
          </a:xfrm>
          <a:prstGeom prst="rect">
            <a:avLst/>
          </a:prstGeom>
          <a:noFill/>
          <a:ln>
            <a:noFill/>
          </a:ln>
        </p:spPr>
      </p:pic>
      <p:sp>
        <p:nvSpPr>
          <p:cNvPr id="522" name="Google Shape;522;p11"/>
          <p:cNvSpPr txBox="1"/>
          <p:nvPr/>
        </p:nvSpPr>
        <p:spPr>
          <a:xfrm>
            <a:off x="923544" y="2991002"/>
            <a:ext cx="409651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2 週間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3" name="Google Shape;523;p11"/>
          <p:cNvSpPr txBox="1"/>
          <p:nvPr/>
        </p:nvSpPr>
        <p:spPr>
          <a:xfrm>
            <a:off x="886054" y="3391510"/>
            <a:ext cx="1712671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既存設備・ネットワーク調査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4" name="Google Shape;524;p11"/>
          <p:cNvSpPr txBox="1"/>
          <p:nvPr/>
        </p:nvSpPr>
        <p:spPr>
          <a:xfrm>
            <a:off x="886054" y="3672230"/>
            <a:ext cx="1283818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省エネ目標・KPI設定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5" name="Google Shape;525;p11"/>
          <p:cNvSpPr txBox="1"/>
          <p:nvPr/>
        </p:nvSpPr>
        <p:spPr>
          <a:xfrm>
            <a:off x="886054" y="3952951"/>
            <a:ext cx="969264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導入プラン策定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p11"/>
          <p:cNvSpPr/>
          <p:nvPr/>
        </p:nvSpPr>
        <p:spPr>
          <a:xfrm>
            <a:off x="714146" y="4891126"/>
            <a:ext cx="2190902" cy="580644"/>
          </a:xfrm>
          <a:prstGeom prst="rect">
            <a:avLst/>
          </a:prstGeom>
          <a:solidFill>
            <a:srgbClr val="F0F9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7" name="Google Shape;527;p11"/>
          <p:cNvSpPr/>
          <p:nvPr/>
        </p:nvSpPr>
        <p:spPr>
          <a:xfrm>
            <a:off x="714146" y="4891126"/>
            <a:ext cx="28346" cy="58064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8" name="Google Shape;528;p11"/>
          <p:cNvSpPr txBox="1"/>
          <p:nvPr/>
        </p:nvSpPr>
        <p:spPr>
          <a:xfrm>
            <a:off x="857707" y="5005426"/>
            <a:ext cx="372161" cy="1435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369A1"/>
              </a:buClr>
              <a:buSzPts val="800"/>
              <a:buFont typeface="Noto Sans JP"/>
              <a:buNone/>
            </a:pPr>
            <a:r>
              <a:rPr lang="en-US" sz="800" b="1" i="0" u="none" strike="noStrike" cap="none">
                <a:solidFill>
                  <a:srgbClr val="0369A1"/>
                </a:solidFill>
                <a:latin typeface="Noto Sans JP"/>
                <a:ea typeface="Noto Sans JP"/>
                <a:cs typeface="Noto Sans JP"/>
                <a:sym typeface="Noto Sans JP"/>
              </a:rPr>
              <a:t>GOAL</a:t>
            </a: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9" name="Google Shape;529;p11"/>
          <p:cNvSpPr txBox="1"/>
          <p:nvPr/>
        </p:nvSpPr>
        <p:spPr>
          <a:xfrm>
            <a:off x="857707" y="5167274"/>
            <a:ext cx="1341425" cy="181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C4A6E"/>
              </a:buClr>
              <a:buSzPts val="900"/>
              <a:buFont typeface="Noto Sans JP"/>
              <a:buNone/>
            </a:pPr>
            <a:r>
              <a:rPr lang="en-US" sz="900" b="1" i="0" u="none" strike="noStrike" cap="none">
                <a:solidFill>
                  <a:srgbClr val="0C4A6E"/>
                </a:solidFill>
                <a:latin typeface="Noto Sans JP"/>
                <a:ea typeface="Noto Sans JP"/>
                <a:cs typeface="Noto Sans JP"/>
                <a:sym typeface="Noto Sans JP"/>
              </a:rPr>
              <a:t>削減ポテンシャル特定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0" name="Google Shape;530;p11"/>
          <p:cNvSpPr/>
          <p:nvPr/>
        </p:nvSpPr>
        <p:spPr>
          <a:xfrm>
            <a:off x="714146" y="5563210"/>
            <a:ext cx="2190902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1" name="Google Shape;531;p11"/>
          <p:cNvSpPr txBox="1"/>
          <p:nvPr/>
        </p:nvSpPr>
        <p:spPr>
          <a:xfrm>
            <a:off x="714146" y="5667451"/>
            <a:ext cx="534010" cy="1435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800"/>
              <a:buFont typeface="Noto Sans JP"/>
              <a:buNone/>
            </a:pPr>
            <a:r>
              <a:rPr lang="en-US" sz="800" b="1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SUPPORT</a:t>
            </a: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2" name="Google Shape;532;p11"/>
          <p:cNvSpPr txBox="1"/>
          <p:nvPr/>
        </p:nvSpPr>
        <p:spPr>
          <a:xfrm>
            <a:off x="714146" y="5829300"/>
            <a:ext cx="1219810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無償診断 / ヒアリング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3" name="Google Shape;533;p11"/>
          <p:cNvSpPr/>
          <p:nvPr/>
        </p:nvSpPr>
        <p:spPr>
          <a:xfrm>
            <a:off x="3333902" y="1666951"/>
            <a:ext cx="2667305" cy="4572000"/>
          </a:xfrm>
          <a:prstGeom prst="roundRect">
            <a:avLst>
              <a:gd name="adj" fmla="val 1959"/>
            </a:avLst>
          </a:prstGeom>
          <a:solidFill>
            <a:srgbClr val="FFFFFF"/>
          </a:solidFill>
          <a:ln w="12700" cap="flat" cmpd="sng">
            <a:solidFill>
              <a:srgbClr val="E2E8F0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11"/>
          <p:cNvSpPr txBox="1"/>
          <p:nvPr/>
        </p:nvSpPr>
        <p:spPr>
          <a:xfrm>
            <a:off x="3571646" y="2419502"/>
            <a:ext cx="1462126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PoC / パイロット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5" name="Google Shape;535;p11"/>
          <p:cNvSpPr/>
          <p:nvPr/>
        </p:nvSpPr>
        <p:spPr>
          <a:xfrm>
            <a:off x="3571646" y="2953512"/>
            <a:ext cx="629107" cy="247802"/>
          </a:xfrm>
          <a:prstGeom prst="roundRect">
            <a:avLst>
              <a:gd name="adj" fmla="val 283849"/>
            </a:avLst>
          </a:prstGeom>
          <a:solidFill>
            <a:srgbClr val="F1F5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36" name="Google Shape;536;p11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66744" y="3024835"/>
            <a:ext cx="114300" cy="114300"/>
          </a:xfrm>
          <a:prstGeom prst="rect">
            <a:avLst/>
          </a:prstGeom>
          <a:noFill/>
          <a:ln>
            <a:noFill/>
          </a:ln>
        </p:spPr>
      </p:pic>
      <p:sp>
        <p:nvSpPr>
          <p:cNvPr id="537" name="Google Shape;537;p11"/>
          <p:cNvSpPr txBox="1"/>
          <p:nvPr/>
        </p:nvSpPr>
        <p:spPr>
          <a:xfrm>
            <a:off x="3781044" y="2991002"/>
            <a:ext cx="409651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4 週間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8" name="Google Shape;538;p11"/>
          <p:cNvSpPr txBox="1"/>
          <p:nvPr/>
        </p:nvSpPr>
        <p:spPr>
          <a:xfrm>
            <a:off x="3743554" y="3391510"/>
            <a:ext cx="146486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限定エリアでの試験導入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9" name="Google Shape;539;p11"/>
          <p:cNvSpPr txBox="1"/>
          <p:nvPr/>
        </p:nvSpPr>
        <p:spPr>
          <a:xfrm>
            <a:off x="3743554" y="3672230"/>
            <a:ext cx="1826971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操作性の確認・フィードバック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0" name="Google Shape;540;p11"/>
          <p:cNvSpPr txBox="1"/>
          <p:nvPr/>
        </p:nvSpPr>
        <p:spPr>
          <a:xfrm>
            <a:off x="3743554" y="3952951"/>
            <a:ext cx="1531620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効果測定（Before/After）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1" name="Google Shape;541;p11"/>
          <p:cNvSpPr/>
          <p:nvPr/>
        </p:nvSpPr>
        <p:spPr>
          <a:xfrm>
            <a:off x="3571646" y="4891126"/>
            <a:ext cx="2190902" cy="580644"/>
          </a:xfrm>
          <a:prstGeom prst="rect">
            <a:avLst/>
          </a:prstGeom>
          <a:solidFill>
            <a:srgbClr val="F0F9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" name="Google Shape;542;p11"/>
          <p:cNvSpPr/>
          <p:nvPr/>
        </p:nvSpPr>
        <p:spPr>
          <a:xfrm>
            <a:off x="3571646" y="4891126"/>
            <a:ext cx="28346" cy="58064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" name="Google Shape;543;p11"/>
          <p:cNvSpPr txBox="1"/>
          <p:nvPr/>
        </p:nvSpPr>
        <p:spPr>
          <a:xfrm>
            <a:off x="3715207" y="5005426"/>
            <a:ext cx="372161" cy="1435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369A1"/>
              </a:buClr>
              <a:buSzPts val="800"/>
              <a:buFont typeface="Noto Sans JP"/>
              <a:buNone/>
            </a:pPr>
            <a:r>
              <a:rPr lang="en-US" sz="800" b="1" i="0" u="none" strike="noStrike" cap="none">
                <a:solidFill>
                  <a:srgbClr val="0369A1"/>
                </a:solidFill>
                <a:latin typeface="Noto Sans JP"/>
                <a:ea typeface="Noto Sans JP"/>
                <a:cs typeface="Noto Sans JP"/>
                <a:sym typeface="Noto Sans JP"/>
              </a:rPr>
              <a:t>GOAL</a:t>
            </a: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4" name="Google Shape;544;p11"/>
          <p:cNvSpPr txBox="1"/>
          <p:nvPr/>
        </p:nvSpPr>
        <p:spPr>
          <a:xfrm>
            <a:off x="3715207" y="5167274"/>
            <a:ext cx="1093622" cy="181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C4A6E"/>
              </a:buClr>
              <a:buSzPts val="900"/>
              <a:buFont typeface="Noto Sans JP"/>
              <a:buNone/>
            </a:pPr>
            <a:r>
              <a:rPr lang="en-US" sz="900" b="1" i="0" u="none" strike="noStrike" cap="none">
                <a:solidFill>
                  <a:srgbClr val="0C4A6E"/>
                </a:solidFill>
                <a:latin typeface="Noto Sans JP"/>
                <a:ea typeface="Noto Sans JP"/>
                <a:cs typeface="Noto Sans JP"/>
                <a:sym typeface="Noto Sans JP"/>
              </a:rPr>
              <a:t>削減率の予実確認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5" name="Google Shape;545;p11"/>
          <p:cNvSpPr/>
          <p:nvPr/>
        </p:nvSpPr>
        <p:spPr>
          <a:xfrm>
            <a:off x="3571646" y="5563210"/>
            <a:ext cx="2190902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6" name="Google Shape;546;p11"/>
          <p:cNvSpPr txBox="1"/>
          <p:nvPr/>
        </p:nvSpPr>
        <p:spPr>
          <a:xfrm>
            <a:off x="3571646" y="5667451"/>
            <a:ext cx="534010" cy="1435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800"/>
              <a:buFont typeface="Noto Sans JP"/>
              <a:buNone/>
            </a:pPr>
            <a:r>
              <a:rPr lang="en-US" sz="800" b="1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SUPPORT</a:t>
            </a: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7" name="Google Shape;547;p11"/>
          <p:cNvSpPr txBox="1"/>
          <p:nvPr/>
        </p:nvSpPr>
        <p:spPr>
          <a:xfrm>
            <a:off x="3571646" y="5829300"/>
            <a:ext cx="1334110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設定代行 / 分析レポート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8" name="Google Shape;548;p11"/>
          <p:cNvSpPr/>
          <p:nvPr/>
        </p:nvSpPr>
        <p:spPr>
          <a:xfrm>
            <a:off x="6191402" y="1666951"/>
            <a:ext cx="2667305" cy="4572000"/>
          </a:xfrm>
          <a:prstGeom prst="roundRect">
            <a:avLst>
              <a:gd name="adj" fmla="val 1959"/>
            </a:avLst>
          </a:prstGeom>
          <a:solidFill>
            <a:srgbClr val="FFFFFF"/>
          </a:solidFill>
          <a:ln w="12700" cap="flat" cmpd="sng">
            <a:solidFill>
              <a:srgbClr val="E2E8F0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9" name="Google Shape;549;p11"/>
          <p:cNvSpPr txBox="1"/>
          <p:nvPr/>
        </p:nvSpPr>
        <p:spPr>
          <a:xfrm>
            <a:off x="6429146" y="2419502"/>
            <a:ext cx="1329538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本番導入・展開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0" name="Google Shape;550;p11"/>
          <p:cNvSpPr/>
          <p:nvPr/>
        </p:nvSpPr>
        <p:spPr>
          <a:xfrm>
            <a:off x="6429146" y="2953512"/>
            <a:ext cx="809244" cy="247802"/>
          </a:xfrm>
          <a:prstGeom prst="roundRect">
            <a:avLst>
              <a:gd name="adj" fmla="val 283849"/>
            </a:avLst>
          </a:prstGeom>
          <a:solidFill>
            <a:srgbClr val="F1F5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51" name="Google Shape;551;p11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24244" y="3024835"/>
            <a:ext cx="114300" cy="114300"/>
          </a:xfrm>
          <a:prstGeom prst="rect">
            <a:avLst/>
          </a:prstGeom>
          <a:noFill/>
          <a:ln>
            <a:noFill/>
          </a:ln>
        </p:spPr>
      </p:pic>
      <p:sp>
        <p:nvSpPr>
          <p:cNvPr id="552" name="Google Shape;552;p11"/>
          <p:cNvSpPr txBox="1"/>
          <p:nvPr/>
        </p:nvSpPr>
        <p:spPr>
          <a:xfrm>
            <a:off x="6638544" y="2991002"/>
            <a:ext cx="590702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4〜6 週間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3" name="Google Shape;553;p11"/>
          <p:cNvSpPr txBox="1"/>
          <p:nvPr/>
        </p:nvSpPr>
        <p:spPr>
          <a:xfrm>
            <a:off x="6601054" y="3391510"/>
            <a:ext cx="1760220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全拠点/全フロアへの機器設置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4" name="Google Shape;554;p11"/>
          <p:cNvSpPr txBox="1"/>
          <p:nvPr/>
        </p:nvSpPr>
        <p:spPr>
          <a:xfrm>
            <a:off x="6601054" y="3672230"/>
            <a:ext cx="1217066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自動化レシピの適用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5" name="Google Shape;555;p11"/>
          <p:cNvSpPr txBox="1"/>
          <p:nvPr/>
        </p:nvSpPr>
        <p:spPr>
          <a:xfrm>
            <a:off x="6601054" y="3952951"/>
            <a:ext cx="146486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管理者・利用者向け研修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6" name="Google Shape;556;p11"/>
          <p:cNvSpPr/>
          <p:nvPr/>
        </p:nvSpPr>
        <p:spPr>
          <a:xfrm>
            <a:off x="6429146" y="4891126"/>
            <a:ext cx="2190902" cy="580644"/>
          </a:xfrm>
          <a:prstGeom prst="rect">
            <a:avLst/>
          </a:prstGeom>
          <a:solidFill>
            <a:srgbClr val="F0F9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7" name="Google Shape;557;p11"/>
          <p:cNvSpPr/>
          <p:nvPr/>
        </p:nvSpPr>
        <p:spPr>
          <a:xfrm>
            <a:off x="6429146" y="4891126"/>
            <a:ext cx="28346" cy="58064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8" name="Google Shape;558;p11"/>
          <p:cNvSpPr txBox="1"/>
          <p:nvPr/>
        </p:nvSpPr>
        <p:spPr>
          <a:xfrm>
            <a:off x="6572707" y="5005426"/>
            <a:ext cx="372161" cy="1435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369A1"/>
              </a:buClr>
              <a:buSzPts val="800"/>
              <a:buFont typeface="Noto Sans JP"/>
              <a:buNone/>
            </a:pPr>
            <a:r>
              <a:rPr lang="en-US" sz="800" b="1" i="0" u="none" strike="noStrike" cap="none">
                <a:solidFill>
                  <a:srgbClr val="0369A1"/>
                </a:solidFill>
                <a:latin typeface="Noto Sans JP"/>
                <a:ea typeface="Noto Sans JP"/>
                <a:cs typeface="Noto Sans JP"/>
                <a:sym typeface="Noto Sans JP"/>
              </a:rPr>
              <a:t>GOAL</a:t>
            </a: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9" name="Google Shape;559;p11"/>
          <p:cNvSpPr txBox="1"/>
          <p:nvPr/>
        </p:nvSpPr>
        <p:spPr>
          <a:xfrm>
            <a:off x="6572707" y="5167274"/>
            <a:ext cx="1160374" cy="181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C4A6E"/>
              </a:buClr>
              <a:buSzPts val="900"/>
              <a:buFont typeface="Noto Sans JP"/>
              <a:buNone/>
            </a:pPr>
            <a:r>
              <a:rPr lang="en-US" sz="900" b="1" i="0" u="none" strike="noStrike" cap="none">
                <a:solidFill>
                  <a:srgbClr val="0C4A6E"/>
                </a:solidFill>
                <a:latin typeface="Noto Sans JP"/>
                <a:ea typeface="Noto Sans JP"/>
                <a:cs typeface="Noto Sans JP"/>
                <a:sym typeface="Noto Sans JP"/>
              </a:rPr>
              <a:t>稼嶋率100% / 習熟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0" name="Google Shape;560;p11"/>
          <p:cNvSpPr/>
          <p:nvPr/>
        </p:nvSpPr>
        <p:spPr>
          <a:xfrm>
            <a:off x="6429146" y="5563210"/>
            <a:ext cx="2190902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1" name="Google Shape;561;p11"/>
          <p:cNvSpPr txBox="1"/>
          <p:nvPr/>
        </p:nvSpPr>
        <p:spPr>
          <a:xfrm>
            <a:off x="6429146" y="5667451"/>
            <a:ext cx="534010" cy="1435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800"/>
              <a:buFont typeface="Noto Sans JP"/>
              <a:buNone/>
            </a:pPr>
            <a:r>
              <a:rPr lang="en-US" sz="800" b="1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SUPPORT</a:t>
            </a: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2" name="Google Shape;562;p11"/>
          <p:cNvSpPr txBox="1"/>
          <p:nvPr/>
        </p:nvSpPr>
        <p:spPr>
          <a:xfrm>
            <a:off x="6429146" y="5829300"/>
            <a:ext cx="1209751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導入研修 / マニュアル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3" name="Google Shape;563;p11"/>
          <p:cNvSpPr/>
          <p:nvPr/>
        </p:nvSpPr>
        <p:spPr>
          <a:xfrm>
            <a:off x="9048902" y="1666951"/>
            <a:ext cx="2667305" cy="4572000"/>
          </a:xfrm>
          <a:prstGeom prst="roundRect">
            <a:avLst>
              <a:gd name="adj" fmla="val 1959"/>
            </a:avLst>
          </a:prstGeom>
          <a:solidFill>
            <a:srgbClr val="FFFFFF"/>
          </a:solidFill>
          <a:ln w="12700" cap="flat" cmpd="sng">
            <a:solidFill>
              <a:srgbClr val="E2E8F0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dist="38100" dir="5400000" algn="bl" rotWithShape="0">
              <a:srgbClr val="000000">
                <a:alpha val="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4" name="Google Shape;564;p11"/>
          <p:cNvSpPr txBox="1"/>
          <p:nvPr/>
        </p:nvSpPr>
        <p:spPr>
          <a:xfrm>
            <a:off x="9286646" y="2419502"/>
            <a:ext cx="986638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1E293B"/>
                </a:solidFill>
                <a:latin typeface="Noto Sans JP"/>
                <a:ea typeface="Noto Sans JP"/>
                <a:cs typeface="Noto Sans JP"/>
                <a:sym typeface="Noto Sans JP"/>
              </a:rPr>
              <a:t>運用最適化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5" name="Google Shape;565;p11"/>
          <p:cNvSpPr/>
          <p:nvPr/>
        </p:nvSpPr>
        <p:spPr>
          <a:xfrm>
            <a:off x="9286646" y="2953512"/>
            <a:ext cx="543154" cy="247802"/>
          </a:xfrm>
          <a:prstGeom prst="roundRect">
            <a:avLst>
              <a:gd name="adj" fmla="val 283849"/>
            </a:avLst>
          </a:prstGeom>
          <a:solidFill>
            <a:srgbClr val="F1F5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66" name="Google Shape;566;p11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381744" y="3024835"/>
            <a:ext cx="114300" cy="114300"/>
          </a:xfrm>
          <a:prstGeom prst="rect">
            <a:avLst/>
          </a:prstGeom>
          <a:noFill/>
          <a:ln>
            <a:noFill/>
          </a:ln>
        </p:spPr>
      </p:pic>
      <p:sp>
        <p:nvSpPr>
          <p:cNvPr id="567" name="Google Shape;567;p11"/>
          <p:cNvSpPr txBox="1"/>
          <p:nvPr/>
        </p:nvSpPr>
        <p:spPr>
          <a:xfrm>
            <a:off x="9496044" y="2991002"/>
            <a:ext cx="324612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継続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8" name="Google Shape;568;p11"/>
          <p:cNvSpPr txBox="1"/>
          <p:nvPr/>
        </p:nvSpPr>
        <p:spPr>
          <a:xfrm>
            <a:off x="9458554" y="3391510"/>
            <a:ext cx="1702613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月次レポートによる改善提案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9" name="Google Shape;569;p11"/>
          <p:cNvSpPr txBox="1"/>
          <p:nvPr/>
        </p:nvSpPr>
        <p:spPr>
          <a:xfrm>
            <a:off x="9458554" y="3672230"/>
            <a:ext cx="1074420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AIモデルの再学習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0" name="Google Shape;570;p11"/>
          <p:cNvSpPr txBox="1"/>
          <p:nvPr/>
        </p:nvSpPr>
        <p:spPr>
          <a:xfrm>
            <a:off x="9458554" y="3952951"/>
            <a:ext cx="1579169" cy="19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475569"/>
                </a:solidFill>
                <a:latin typeface="Noto Sans JP"/>
                <a:ea typeface="Noto Sans JP"/>
                <a:cs typeface="Noto Sans JP"/>
                <a:sym typeface="Noto Sans JP"/>
              </a:rPr>
              <a:t>他システム連携・機能拡張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1" name="Google Shape;571;p11"/>
          <p:cNvSpPr/>
          <p:nvPr/>
        </p:nvSpPr>
        <p:spPr>
          <a:xfrm>
            <a:off x="9286646" y="4891126"/>
            <a:ext cx="2190902" cy="580644"/>
          </a:xfrm>
          <a:prstGeom prst="rect">
            <a:avLst/>
          </a:prstGeom>
          <a:solidFill>
            <a:srgbClr val="F0F9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2" name="Google Shape;572;p11"/>
          <p:cNvSpPr/>
          <p:nvPr/>
        </p:nvSpPr>
        <p:spPr>
          <a:xfrm>
            <a:off x="9286646" y="4891126"/>
            <a:ext cx="28346" cy="58064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3" name="Google Shape;573;p11"/>
          <p:cNvSpPr txBox="1"/>
          <p:nvPr/>
        </p:nvSpPr>
        <p:spPr>
          <a:xfrm>
            <a:off x="9430207" y="5005426"/>
            <a:ext cx="372161" cy="1435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369A1"/>
              </a:buClr>
              <a:buSzPts val="800"/>
              <a:buFont typeface="Noto Sans JP"/>
              <a:buNone/>
            </a:pPr>
            <a:r>
              <a:rPr lang="en-US" sz="800" b="1" i="0" u="none" strike="noStrike" cap="none">
                <a:solidFill>
                  <a:srgbClr val="0369A1"/>
                </a:solidFill>
                <a:latin typeface="Noto Sans JP"/>
                <a:ea typeface="Noto Sans JP"/>
                <a:cs typeface="Noto Sans JP"/>
                <a:sym typeface="Noto Sans JP"/>
              </a:rPr>
              <a:t>GOAL</a:t>
            </a: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4" name="Google Shape;574;p11"/>
          <p:cNvSpPr txBox="1"/>
          <p:nvPr/>
        </p:nvSpPr>
        <p:spPr>
          <a:xfrm>
            <a:off x="9430207" y="5167274"/>
            <a:ext cx="1217066" cy="181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C4A6E"/>
              </a:buClr>
              <a:buSzPts val="900"/>
              <a:buFont typeface="Noto Sans JP"/>
              <a:buNone/>
            </a:pPr>
            <a:r>
              <a:rPr lang="en-US" sz="900" b="1" i="0" u="none" strike="noStrike" cap="none">
                <a:solidFill>
                  <a:srgbClr val="0C4A6E"/>
                </a:solidFill>
                <a:latin typeface="Noto Sans JP"/>
                <a:ea typeface="Noto Sans JP"/>
                <a:cs typeface="Noto Sans JP"/>
                <a:sym typeface="Noto Sans JP"/>
              </a:rPr>
              <a:t>継続的なコスト削減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5" name="Google Shape;575;p11"/>
          <p:cNvSpPr/>
          <p:nvPr/>
        </p:nvSpPr>
        <p:spPr>
          <a:xfrm>
            <a:off x="9286646" y="5563210"/>
            <a:ext cx="2190902" cy="9144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6" name="Google Shape;576;p11"/>
          <p:cNvSpPr txBox="1"/>
          <p:nvPr/>
        </p:nvSpPr>
        <p:spPr>
          <a:xfrm>
            <a:off x="9286646" y="5667451"/>
            <a:ext cx="534010" cy="1435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4A3B8"/>
              </a:buClr>
              <a:buSzPts val="800"/>
              <a:buFont typeface="Noto Sans JP"/>
              <a:buNone/>
            </a:pPr>
            <a:r>
              <a:rPr lang="en-US" sz="800" b="1" i="0" u="none" strike="noStrike" cap="none">
                <a:solidFill>
                  <a:srgbClr val="94A3B8"/>
                </a:solidFill>
                <a:latin typeface="Noto Sans JP"/>
                <a:ea typeface="Noto Sans JP"/>
                <a:cs typeface="Noto Sans JP"/>
                <a:sym typeface="Noto Sans JP"/>
              </a:rPr>
              <a:t>SUPPORT</a:t>
            </a: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7" name="Google Shape;577;p11"/>
          <p:cNvSpPr txBox="1"/>
          <p:nvPr/>
        </p:nvSpPr>
        <p:spPr>
          <a:xfrm>
            <a:off x="9286646" y="5829300"/>
            <a:ext cx="1105510" cy="16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4748B"/>
              </a:buClr>
              <a:buSzPts val="900"/>
              <a:buFont typeface="Noto Sans JP"/>
              <a:buNone/>
            </a:pPr>
            <a:r>
              <a:rPr lang="en-US" sz="900" b="0" i="0" u="none" strike="noStrike" cap="none">
                <a:solidFill>
                  <a:srgbClr val="64748B"/>
                </a:solidFill>
                <a:latin typeface="Noto Sans JP"/>
                <a:ea typeface="Noto Sans JP"/>
                <a:cs typeface="Noto Sans JP"/>
                <a:sym typeface="Noto Sans JP"/>
              </a:rPr>
              <a:t>定期レビュー / 保守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p11"/>
          <p:cNvSpPr/>
          <p:nvPr/>
        </p:nvSpPr>
        <p:spPr>
          <a:xfrm>
            <a:off x="714146" y="1905610"/>
            <a:ext cx="381305" cy="381305"/>
          </a:xfrm>
          <a:prstGeom prst="ellipse">
            <a:avLst/>
          </a:prstGeom>
          <a:solidFill>
            <a:srgbClr val="64748B"/>
          </a:solidFill>
          <a:ln>
            <a:noFill/>
          </a:ln>
          <a:effectLst>
            <a:outerShdw blurRad="12700" dist="12700" dir="16200000" algn="bl" rotWithShape="0">
              <a:srgbClr val="F8FAFC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9" name="Google Shape;579;p11"/>
          <p:cNvSpPr txBox="1"/>
          <p:nvPr/>
        </p:nvSpPr>
        <p:spPr>
          <a:xfrm>
            <a:off x="803758" y="1966874"/>
            <a:ext cx="338328" cy="257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01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Google Shape;580;p11"/>
          <p:cNvSpPr/>
          <p:nvPr/>
        </p:nvSpPr>
        <p:spPr>
          <a:xfrm>
            <a:off x="3571646" y="1905610"/>
            <a:ext cx="381305" cy="381305"/>
          </a:xfrm>
          <a:prstGeom prst="ellipse">
            <a:avLst/>
          </a:prstGeom>
          <a:solidFill>
            <a:srgbClr val="3B82F6"/>
          </a:solidFill>
          <a:ln>
            <a:noFill/>
          </a:ln>
          <a:effectLst>
            <a:outerShdw blurRad="12700" dist="12700" dir="16200000" algn="bl" rotWithShape="0">
              <a:srgbClr val="F8FAFC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1" name="Google Shape;581;p11"/>
          <p:cNvSpPr txBox="1"/>
          <p:nvPr/>
        </p:nvSpPr>
        <p:spPr>
          <a:xfrm>
            <a:off x="3661258" y="1966874"/>
            <a:ext cx="338328" cy="257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02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11"/>
          <p:cNvSpPr/>
          <p:nvPr/>
        </p:nvSpPr>
        <p:spPr>
          <a:xfrm>
            <a:off x="6429146" y="1905610"/>
            <a:ext cx="381305" cy="381305"/>
          </a:xfrm>
          <a:prstGeom prst="ellipse">
            <a:avLst/>
          </a:prstGeom>
          <a:solidFill>
            <a:srgbClr val="2563EB"/>
          </a:solidFill>
          <a:ln>
            <a:noFill/>
          </a:ln>
          <a:effectLst>
            <a:outerShdw blurRad="12700" dist="12700" dir="16200000" algn="bl" rotWithShape="0">
              <a:srgbClr val="F8FAFC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3" name="Google Shape;583;p11"/>
          <p:cNvSpPr txBox="1"/>
          <p:nvPr/>
        </p:nvSpPr>
        <p:spPr>
          <a:xfrm>
            <a:off x="6518758" y="1966874"/>
            <a:ext cx="338328" cy="257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03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4" name="Google Shape;584;p11"/>
          <p:cNvSpPr/>
          <p:nvPr/>
        </p:nvSpPr>
        <p:spPr>
          <a:xfrm>
            <a:off x="9286646" y="1905610"/>
            <a:ext cx="381305" cy="381305"/>
          </a:xfrm>
          <a:prstGeom prst="ellipse">
            <a:avLst/>
          </a:prstGeom>
          <a:solidFill>
            <a:srgbClr val="1D4ED8"/>
          </a:solidFill>
          <a:ln>
            <a:noFill/>
          </a:ln>
          <a:effectLst>
            <a:outerShdw blurRad="12700" dist="12700" dir="16200000" algn="bl" rotWithShape="0">
              <a:srgbClr val="F8FAFC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5" name="Google Shape;585;p11"/>
          <p:cNvSpPr txBox="1"/>
          <p:nvPr/>
        </p:nvSpPr>
        <p:spPr>
          <a:xfrm>
            <a:off x="9376258" y="1966874"/>
            <a:ext cx="338328" cy="257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Noto Sans JP"/>
              <a:buNone/>
            </a:pPr>
            <a:r>
              <a:rPr lang="en-US" sz="1300" b="1" i="0" u="none" strike="noStrike" cap="none">
                <a:solidFill>
                  <a:srgbClr val="FFFFFF"/>
                </a:solidFill>
                <a:latin typeface="Noto Sans JP"/>
                <a:ea typeface="Noto Sans JP"/>
                <a:cs typeface="Noto Sans JP"/>
                <a:sym typeface="Noto Sans JP"/>
              </a:rPr>
              <a:t>04</a:t>
            </a:r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652</Words>
  <Application>Microsoft Office PowerPoint</Application>
  <PresentationFormat>ワイド画面</PresentationFormat>
  <Paragraphs>260</Paragraphs>
  <Slides>10</Slides>
  <Notes>10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4" baseType="lpstr">
      <vt:lpstr>Arial</vt:lpstr>
      <vt:lpstr>Noto Sans JP</vt:lpstr>
      <vt:lpstr>Calibri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/>
  <cp:revision>1</cp:revision>
  <dcterms:modified xsi:type="dcterms:W3CDTF">2026-02-26T09:35:08Z</dcterms:modified>
</cp:coreProperties>
</file>