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</p:sldIdLst>
  <p:sldSz cx="9144000" cy="5143500" type="screen16x9"/>
  <p:notesSz cx="6858000" cy="9144000"/>
  <p:embeddedFontLst>
    <p:embeddedFont>
      <p:font typeface="Meiryo" panose="020B0604030504040204" pitchFamily="50" charset="-128"/>
      <p:regular r:id="rId10"/>
      <p:bold r:id="rId11"/>
      <p:italic r:id="rId12"/>
      <p:boldItalic r:id="rId13"/>
    </p:embeddedFont>
    <p:embeddedFont>
      <p:font typeface="Nunito" panose="020F0502020204030204" pitchFamily="2" charset="0"/>
      <p:regular r:id="rId14"/>
      <p:bold r:id="rId15"/>
      <p:italic r:id="rId16"/>
      <p:boldItalic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346A1BF-E858-4FA1-91F3-F6048F6E0AA1}">
  <a:tblStyle styleId="{6346A1BF-E858-4FA1-91F3-F6048F6E0AA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B9A6EE8-C7E2-4977-8147-01B1A3360B43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750" y="30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電子書籍市場が急伸していることを明らかにし、自社の既刊書の電子化を経営層に提案する狙い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ac94f911b9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3ac94f911b9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3ac96bca2a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3ac96bca2a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ac998342a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3ac998342a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ac998342a4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3ac998342a4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acfed00f0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3acfed00f0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3ac97c86da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3ac97c86da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6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5058905" y="0"/>
            <a:ext cx="4085100" cy="20526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20327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" name="Google Shape;14;p2"/>
          <p:cNvGrpSpPr/>
          <p:nvPr/>
        </p:nvGrpSpPr>
        <p:grpSpPr>
          <a:xfrm>
            <a:off x="255200" y="592"/>
            <a:ext cx="2250363" cy="1044300"/>
            <a:chOff x="255200" y="592"/>
            <a:chExt cx="2250363" cy="1044300"/>
          </a:xfrm>
        </p:grpSpPr>
        <p:sp>
          <p:nvSpPr>
            <p:cNvPr id="15" name="Google Shape;15;p2"/>
            <p:cNvSpPr/>
            <p:nvPr/>
          </p:nvSpPr>
          <p:spPr>
            <a:xfrm>
              <a:off x="764063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09632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55200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905395" y="592"/>
            <a:ext cx="2250363" cy="1044300"/>
            <a:chOff x="905395" y="592"/>
            <a:chExt cx="2250363" cy="1044300"/>
          </a:xfrm>
        </p:grpSpPr>
        <p:sp>
          <p:nvSpPr>
            <p:cNvPr id="19" name="Google Shape;19;p2"/>
            <p:cNvSpPr/>
            <p:nvPr/>
          </p:nvSpPr>
          <p:spPr>
            <a:xfrm>
              <a:off x="1414258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159826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905395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" name="Google Shape;22;p2"/>
          <p:cNvGrpSpPr/>
          <p:nvPr/>
        </p:nvGrpSpPr>
        <p:grpSpPr>
          <a:xfrm>
            <a:off x="7057468" y="5088"/>
            <a:ext cx="1851282" cy="752108"/>
            <a:chOff x="6917201" y="0"/>
            <a:chExt cx="2227777" cy="863400"/>
          </a:xfrm>
        </p:grpSpPr>
        <p:sp>
          <p:nvSpPr>
            <p:cNvPr id="23" name="Google Shape;23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6553032" y="4217852"/>
            <a:ext cx="2389068" cy="925737"/>
            <a:chOff x="6917201" y="0"/>
            <a:chExt cx="2227777" cy="863400"/>
          </a:xfrm>
        </p:grpSpPr>
        <p:sp>
          <p:nvSpPr>
            <p:cNvPr id="27" name="Google Shape;27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oogle Shape;30;p2"/>
          <p:cNvGrpSpPr/>
          <p:nvPr/>
        </p:nvGrpSpPr>
        <p:grpSpPr>
          <a:xfrm>
            <a:off x="199149" y="4055652"/>
            <a:ext cx="2795414" cy="1083308"/>
            <a:chOff x="6917201" y="0"/>
            <a:chExt cx="2227777" cy="863400"/>
          </a:xfrm>
        </p:grpSpPr>
        <p:sp>
          <p:nvSpPr>
            <p:cNvPr id="31" name="Google Shape;31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" name="Google Shape;34;p2"/>
          <p:cNvSpPr txBox="1">
            <a:spLocks noGrp="1"/>
          </p:cNvSpPr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>
            <a:endParaRPr/>
          </a:p>
        </p:txBody>
      </p:sp>
      <p:sp>
        <p:nvSpPr>
          <p:cNvPr id="35" name="Google Shape;35;p2"/>
          <p:cNvSpPr txBox="1">
            <a:spLocks noGrp="1"/>
          </p:cNvSpPr>
          <p:nvPr>
            <p:ph type="subTitle" idx="1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2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3"/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1"/>
          <p:cNvSpPr/>
          <p:nvPr/>
        </p:nvSpPr>
        <p:spPr>
          <a:xfrm flipH="1">
            <a:off x="5569200" y="2834075"/>
            <a:ext cx="3574800" cy="23094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1" name="Google Shape;111;p11"/>
          <p:cNvGrpSpPr/>
          <p:nvPr/>
        </p:nvGrpSpPr>
        <p:grpSpPr>
          <a:xfrm>
            <a:off x="5959222" y="4119576"/>
            <a:ext cx="2520952" cy="1024165"/>
            <a:chOff x="6917201" y="0"/>
            <a:chExt cx="2227777" cy="863400"/>
          </a:xfrm>
        </p:grpSpPr>
        <p:sp>
          <p:nvSpPr>
            <p:cNvPr id="112" name="Google Shape;112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" name="Google Shape;115;p11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116" name="Google Shape;116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9" name="Google Shape;119;p11"/>
          <p:cNvSpPr txBox="1">
            <a:spLocks noGrp="1"/>
          </p:cNvSpPr>
          <p:nvPr>
            <p:ph type="title" hasCustomPrompt="1"/>
          </p:nvPr>
        </p:nvSpPr>
        <p:spPr>
          <a:xfrm>
            <a:off x="1385850" y="1383850"/>
            <a:ext cx="6372300" cy="137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0" name="Google Shape;120;p11"/>
          <p:cNvSpPr txBox="1">
            <a:spLocks noGrp="1"/>
          </p:cNvSpPr>
          <p:nvPr>
            <p:ph type="body" idx="1"/>
          </p:nvPr>
        </p:nvSpPr>
        <p:spPr>
          <a:xfrm>
            <a:off x="1385850" y="2863850"/>
            <a:ext cx="6372300" cy="64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ctr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21" name="Google Shape;121;p11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2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3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 flipH="1">
            <a:off x="4757100" y="2309400"/>
            <a:ext cx="4386900" cy="28341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" name="Google Shape;39;p3"/>
          <p:cNvGrpSpPr/>
          <p:nvPr/>
        </p:nvGrpSpPr>
        <p:grpSpPr>
          <a:xfrm>
            <a:off x="5594191" y="3961115"/>
            <a:ext cx="2910145" cy="1182340"/>
            <a:chOff x="6917201" y="0"/>
            <a:chExt cx="2227777" cy="863400"/>
          </a:xfrm>
        </p:grpSpPr>
        <p:sp>
          <p:nvSpPr>
            <p:cNvPr id="40" name="Google Shape;40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" name="Google Shape;43;p3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44" name="Google Shape;44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47;p3"/>
          <p:cNvSpPr txBox="1">
            <a:spLocks noGrp="1"/>
          </p:cNvSpPr>
          <p:nvPr>
            <p:ph type="title"/>
          </p:nvPr>
        </p:nvSpPr>
        <p:spPr>
          <a:xfrm>
            <a:off x="1888684" y="1746100"/>
            <a:ext cx="5377500" cy="16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3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chemeClr val="dk2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4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4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4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4" name="Google Shape;54;p4"/>
          <p:cNvSpPr txBox="1">
            <a:spLocks noGrp="1"/>
          </p:cNvSpPr>
          <p:nvPr>
            <p:ph type="body" idx="1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p4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bg>
      <p:bgPr>
        <a:solidFill>
          <a:schemeClr val="dk2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5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5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5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61" name="Google Shape;61;p5"/>
          <p:cNvSpPr txBox="1">
            <a:spLocks noGrp="1"/>
          </p:cNvSpPr>
          <p:nvPr>
            <p:ph type="body" idx="1"/>
          </p:nvPr>
        </p:nvSpPr>
        <p:spPr>
          <a:xfrm>
            <a:off x="819150" y="1990725"/>
            <a:ext cx="36861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5"/>
          <p:cNvSpPr txBox="1">
            <a:spLocks noGrp="1"/>
          </p:cNvSpPr>
          <p:nvPr>
            <p:ph type="body" idx="2"/>
          </p:nvPr>
        </p:nvSpPr>
        <p:spPr>
          <a:xfrm>
            <a:off x="4638675" y="1990725"/>
            <a:ext cx="36861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3" name="Google Shape;63;p5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solidFill>
          <a:schemeClr val="dk2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6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6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6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6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69" name="Google Shape;69;p6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solidFill>
          <a:schemeClr val="accent3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7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7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7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3709200" cy="138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75" name="Google Shape;75;p7"/>
          <p:cNvSpPr txBox="1">
            <a:spLocks noGrp="1"/>
          </p:cNvSpPr>
          <p:nvPr>
            <p:ph type="body" idx="1"/>
          </p:nvPr>
        </p:nvSpPr>
        <p:spPr>
          <a:xfrm>
            <a:off x="830700" y="2319050"/>
            <a:ext cx="3709200" cy="211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76" name="Google Shape;76;p7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1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8"/>
          <p:cNvSpPr/>
          <p:nvPr/>
        </p:nvSpPr>
        <p:spPr>
          <a:xfrm>
            <a:off x="0" y="2823144"/>
            <a:ext cx="7369200" cy="231690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8"/>
          <p:cNvSpPr/>
          <p:nvPr/>
        </p:nvSpPr>
        <p:spPr>
          <a:xfrm flipH="1">
            <a:off x="3583210" y="1554113"/>
            <a:ext cx="5560500" cy="35895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" name="Google Shape;80;p8"/>
          <p:cNvGrpSpPr/>
          <p:nvPr/>
        </p:nvGrpSpPr>
        <p:grpSpPr>
          <a:xfrm>
            <a:off x="255991" y="-118"/>
            <a:ext cx="2251347" cy="1043408"/>
            <a:chOff x="3961956" y="4383950"/>
            <a:chExt cx="1160548" cy="548700"/>
          </a:xfrm>
        </p:grpSpPr>
        <p:sp>
          <p:nvSpPr>
            <p:cNvPr id="81" name="Google Shape;81;p8"/>
            <p:cNvSpPr/>
            <p:nvPr/>
          </p:nvSpPr>
          <p:spPr>
            <a:xfrm>
              <a:off x="4224904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4093430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3961956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" name="Google Shape;84;p8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5" name="Google Shape;85;p8"/>
          <p:cNvGrpSpPr/>
          <p:nvPr/>
        </p:nvGrpSpPr>
        <p:grpSpPr>
          <a:xfrm>
            <a:off x="34934" y="4522125"/>
            <a:ext cx="1593306" cy="617072"/>
            <a:chOff x="6917201" y="0"/>
            <a:chExt cx="2227777" cy="863400"/>
          </a:xfrm>
        </p:grpSpPr>
        <p:sp>
          <p:nvSpPr>
            <p:cNvPr id="86" name="Google Shape;86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" name="Google Shape;89;p8"/>
          <p:cNvGrpSpPr/>
          <p:nvPr/>
        </p:nvGrpSpPr>
        <p:grpSpPr>
          <a:xfrm>
            <a:off x="5886353" y="1243"/>
            <a:ext cx="3257455" cy="1261514"/>
            <a:chOff x="6917201" y="0"/>
            <a:chExt cx="2227777" cy="863400"/>
          </a:xfrm>
        </p:grpSpPr>
        <p:sp>
          <p:nvSpPr>
            <p:cNvPr id="90" name="Google Shape;90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3" name="Google Shape;93;p8"/>
          <p:cNvSpPr txBox="1">
            <a:spLocks noGrp="1"/>
          </p:cNvSpPr>
          <p:nvPr>
            <p:ph type="title"/>
          </p:nvPr>
        </p:nvSpPr>
        <p:spPr>
          <a:xfrm>
            <a:off x="1393929" y="1301146"/>
            <a:ext cx="6366900" cy="253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94" name="Google Shape;94;p8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solidFill>
          <a:schemeClr val="dk2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9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9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9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9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6424200" cy="70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00" name="Google Shape;100;p9"/>
          <p:cNvSpPr txBox="1">
            <a:spLocks noGrp="1"/>
          </p:cNvSpPr>
          <p:nvPr>
            <p:ph type="subTitle" idx="1"/>
          </p:nvPr>
        </p:nvSpPr>
        <p:spPr>
          <a:xfrm>
            <a:off x="819150" y="1550700"/>
            <a:ext cx="58599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9"/>
          <p:cNvSpPr txBox="1">
            <a:spLocks noGrp="1"/>
          </p:cNvSpPr>
          <p:nvPr>
            <p:ph type="body" idx="2"/>
          </p:nvPr>
        </p:nvSpPr>
        <p:spPr>
          <a:xfrm>
            <a:off x="819150" y="2467050"/>
            <a:ext cx="5859900" cy="20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02" name="Google Shape;102;p9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solidFill>
          <a:schemeClr val="accent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0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10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10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10"/>
          <p:cNvSpPr txBox="1">
            <a:spLocks noGrp="1"/>
          </p:cNvSpPr>
          <p:nvPr>
            <p:ph type="body" idx="1"/>
          </p:nvPr>
        </p:nvSpPr>
        <p:spPr>
          <a:xfrm>
            <a:off x="328025" y="4163500"/>
            <a:ext cx="7415100" cy="605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108" name="Google Shape;108;p10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hift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3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libri"/>
              <a:buChar char="●"/>
              <a:defRPr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DEE20C3E-71D2-1373-3876-AC97A691F10B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4897120"/>
            <a:ext cx="2368550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ja-JP" altLang="en-US" sz="1200">
                <a:solidFill>
                  <a:srgbClr val="000000">
                    <a:alpha val="50000"/>
                  </a:srgbClr>
                </a:solidFill>
                <a:latin typeface="Aptos" panose="020B0004020202020204" pitchFamily="34" charset="0"/>
              </a:rPr>
              <a:t>　　　【関係者外秘】Confidential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3"/>
          <p:cNvSpPr txBox="1">
            <a:spLocks noGrp="1"/>
          </p:cNvSpPr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latin typeface="Meiryo"/>
                <a:ea typeface="Meiryo"/>
                <a:cs typeface="Meiryo"/>
                <a:sym typeface="Meiryo"/>
              </a:rPr>
              <a:t>国内における</a:t>
            </a:r>
            <a:endParaRPr>
              <a:latin typeface="Meiryo"/>
              <a:ea typeface="Meiryo"/>
              <a:cs typeface="Meiryo"/>
              <a:sym typeface="Meiry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latin typeface="Meiryo"/>
                <a:ea typeface="Meiryo"/>
                <a:cs typeface="Meiryo"/>
                <a:sym typeface="Meiryo"/>
              </a:rPr>
              <a:t>電子書籍市場の動向</a:t>
            </a:r>
            <a:endParaRPr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29" name="Google Shape;129;p13"/>
          <p:cNvSpPr txBox="1">
            <a:spLocks noGrp="1"/>
          </p:cNvSpPr>
          <p:nvPr>
            <p:ph type="subTitle" idx="1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latin typeface="Meiryo"/>
                <a:ea typeface="Meiryo"/>
                <a:cs typeface="Meiryo"/>
                <a:sym typeface="Meiryo"/>
              </a:rPr>
              <a:t>営業部	田中 明</a:t>
            </a:r>
            <a:endParaRPr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4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55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latin typeface="Meiryo"/>
                <a:ea typeface="Meiryo"/>
                <a:cs typeface="Meiryo"/>
                <a:sym typeface="Meiryo"/>
              </a:rPr>
              <a:t>電子書籍市場の概要</a:t>
            </a:r>
            <a:endParaRPr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35" name="Google Shape;135;p14"/>
          <p:cNvSpPr txBox="1">
            <a:spLocks noGrp="1"/>
          </p:cNvSpPr>
          <p:nvPr>
            <p:ph type="body" idx="1"/>
          </p:nvPr>
        </p:nvSpPr>
        <p:spPr>
          <a:xfrm>
            <a:off x="819150" y="1490484"/>
            <a:ext cx="75057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SzPts val="2300"/>
              <a:buFont typeface="Meiryo"/>
              <a:buChar char="➢"/>
            </a:pPr>
            <a:r>
              <a:rPr lang="ja" sz="2300" dirty="0">
                <a:latin typeface="Meiryo"/>
                <a:ea typeface="Meiryo"/>
                <a:cs typeface="Meiryo"/>
                <a:sym typeface="Meiryo"/>
              </a:rPr>
              <a:t>電子書籍とは？</a:t>
            </a:r>
            <a:endParaRPr sz="2300" dirty="0">
              <a:latin typeface="Meiryo"/>
              <a:ea typeface="Meiryo"/>
              <a:cs typeface="Meiryo"/>
              <a:sym typeface="Meiryo"/>
            </a:endParaRPr>
          </a:p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SzPts val="2300"/>
              <a:buFont typeface="Meiryo"/>
              <a:buChar char="➢"/>
            </a:pPr>
            <a:r>
              <a:rPr lang="ja" sz="2300" dirty="0">
                <a:latin typeface="Meiryo"/>
                <a:ea typeface="Meiryo"/>
                <a:cs typeface="Meiryo"/>
                <a:sym typeface="Meiryo"/>
              </a:rPr>
              <a:t>国内市場の特徴（スマホ・タブレット利用率の高さ）</a:t>
            </a:r>
            <a:endParaRPr sz="2300" dirty="0">
              <a:latin typeface="Meiryo"/>
              <a:ea typeface="Meiryo"/>
              <a:cs typeface="Meiryo"/>
              <a:sym typeface="Meiryo"/>
            </a:endParaRPr>
          </a:p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SzPts val="2300"/>
              <a:buFont typeface="Meiryo"/>
              <a:buChar char="➢"/>
            </a:pPr>
            <a:r>
              <a:rPr lang="ja" sz="2300" dirty="0">
                <a:latin typeface="Meiryo"/>
                <a:ea typeface="Meiryo"/>
                <a:cs typeface="Meiryo"/>
                <a:sym typeface="Meiryo"/>
              </a:rPr>
              <a:t>紙書籍との比較（利便性・価格）</a:t>
            </a:r>
            <a:endParaRPr sz="2300" dirty="0">
              <a:latin typeface="Meiryo"/>
              <a:ea typeface="Meiryo"/>
              <a:cs typeface="Meiryo"/>
              <a:sym typeface="Meiryo"/>
            </a:endParaRPr>
          </a:p>
          <a:p>
            <a:pPr marL="914400" lvl="1" indent="-374650" algn="l" rtl="0">
              <a:spcBef>
                <a:spcPts val="0"/>
              </a:spcBef>
              <a:spcAft>
                <a:spcPts val="0"/>
              </a:spcAft>
              <a:buSzPts val="2300"/>
              <a:buFont typeface="Meiryo"/>
              <a:buChar char="○"/>
            </a:pPr>
            <a:r>
              <a:rPr lang="ja" sz="2300" dirty="0">
                <a:latin typeface="Meiryo"/>
                <a:ea typeface="Meiryo"/>
                <a:cs typeface="Meiryo"/>
                <a:sym typeface="Meiryo"/>
              </a:rPr>
              <a:t>当社と競合との比較</a:t>
            </a:r>
            <a:endParaRPr sz="2300" dirty="0"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36" name="Google Shape;136;p14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">
                <a:latin typeface="Nunito"/>
                <a:ea typeface="Nunito"/>
                <a:cs typeface="Nunito"/>
                <a:sym typeface="Nunito"/>
              </a:rPr>
              <a:t>2</a:t>
            </a:fld>
            <a:endParaRPr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/>
                                        <p:tgtEl>
                                          <p:spTgt spid="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/>
                                        <p:tgtEl>
                                          <p:spTgt spid="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/>
                                        <p:tgtEl>
                                          <p:spTgt spid="1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5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6424200" cy="70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latin typeface="Meiryo"/>
                <a:ea typeface="Meiryo"/>
                <a:cs typeface="Meiryo"/>
                <a:sym typeface="Meiryo"/>
              </a:rPr>
              <a:t>市場規模と成長率</a:t>
            </a:r>
            <a:endParaRPr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42" name="Google Shape;142;p15"/>
          <p:cNvSpPr txBox="1">
            <a:spLocks noGrp="1"/>
          </p:cNvSpPr>
          <p:nvPr>
            <p:ph type="subTitle" idx="1"/>
          </p:nvPr>
        </p:nvSpPr>
        <p:spPr>
          <a:xfrm>
            <a:off x="819150" y="1550700"/>
            <a:ext cx="58599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52"/>
              <a:buFont typeface="Arial"/>
              <a:buNone/>
            </a:pPr>
            <a:r>
              <a:rPr lang="ja" sz="1827">
                <a:latin typeface="Meiryo"/>
                <a:ea typeface="Meiryo"/>
                <a:cs typeface="Meiryo"/>
                <a:sym typeface="Meiryo"/>
              </a:rPr>
              <a:t>国内電子書籍市場の推移（過去5年）</a:t>
            </a:r>
            <a:endParaRPr sz="1827">
              <a:latin typeface="Meiryo"/>
              <a:ea typeface="Meiryo"/>
              <a:cs typeface="Meiryo"/>
              <a:sym typeface="Meiryo"/>
            </a:endParaRP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852"/>
              <a:buNone/>
            </a:pPr>
            <a:endParaRPr sz="1827">
              <a:latin typeface="Meiryo"/>
              <a:ea typeface="Meiryo"/>
              <a:cs typeface="Meiryo"/>
              <a:sym typeface="Meiryo"/>
            </a:endParaRP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52"/>
              <a:buFont typeface="Arial"/>
              <a:buNone/>
            </a:pPr>
            <a:r>
              <a:rPr lang="ja" sz="1827">
                <a:latin typeface="Meiryo"/>
                <a:ea typeface="Meiryo"/>
                <a:cs typeface="Meiryo"/>
                <a:sym typeface="Meiryo"/>
              </a:rPr>
              <a:t>年間成長率（CAGR）</a:t>
            </a:r>
            <a:endParaRPr sz="1827">
              <a:latin typeface="Meiryo"/>
              <a:ea typeface="Meiryo"/>
              <a:cs typeface="Meiryo"/>
              <a:sym typeface="Meiryo"/>
            </a:endParaRP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852"/>
              <a:buNone/>
            </a:pPr>
            <a:endParaRPr sz="1827">
              <a:latin typeface="Meiryo"/>
              <a:ea typeface="Meiryo"/>
              <a:cs typeface="Meiryo"/>
              <a:sym typeface="Meiryo"/>
            </a:endParaRP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52"/>
              <a:buFont typeface="Arial"/>
              <a:buNone/>
            </a:pPr>
            <a:r>
              <a:rPr lang="ja" sz="1827">
                <a:latin typeface="Meiryo"/>
                <a:ea typeface="Meiryo"/>
                <a:cs typeface="Meiryo"/>
                <a:sym typeface="Meiryo"/>
              </a:rPr>
              <a:t>出版業界全体に占める割合</a:t>
            </a:r>
            <a:endParaRPr sz="1827">
              <a:latin typeface="Meiryo"/>
              <a:ea typeface="Meiryo"/>
              <a:cs typeface="Meiryo"/>
              <a:sym typeface="Meiryo"/>
            </a:endParaRP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52"/>
              <a:buFont typeface="Arial"/>
              <a:buNone/>
            </a:pPr>
            <a:endParaRPr sz="1827">
              <a:latin typeface="Meiryo"/>
              <a:ea typeface="Meiryo"/>
              <a:cs typeface="Meiryo"/>
              <a:sym typeface="Meiryo"/>
            </a:endParaRP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852"/>
              <a:buNone/>
            </a:pPr>
            <a:endParaRPr sz="1827"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143" name="Google Shape;143;p15" title="ebook01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20890" y="782300"/>
            <a:ext cx="3578650" cy="357865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5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">
                <a:latin typeface="Nunito"/>
                <a:ea typeface="Nunito"/>
                <a:cs typeface="Nunito"/>
                <a:sym typeface="Nunito"/>
              </a:rPr>
              <a:t>3</a:t>
            </a:fld>
            <a:endParaRPr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6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latin typeface="Meiryo"/>
                <a:ea typeface="Meiryo"/>
                <a:cs typeface="Meiryo"/>
                <a:sym typeface="Meiryo"/>
              </a:rPr>
              <a:t>国内電子書籍市場の推移（参考、単位：億）</a:t>
            </a:r>
            <a:endParaRPr>
              <a:latin typeface="Meiryo"/>
              <a:ea typeface="Meiryo"/>
              <a:cs typeface="Meiryo"/>
              <a:sym typeface="Meiryo"/>
            </a:endParaRPr>
          </a:p>
        </p:txBody>
      </p:sp>
      <p:graphicFrame>
        <p:nvGraphicFramePr>
          <p:cNvPr id="150" name="Google Shape;150;p16"/>
          <p:cNvGraphicFramePr/>
          <p:nvPr/>
        </p:nvGraphicFramePr>
        <p:xfrm>
          <a:off x="952475" y="2000250"/>
          <a:ext cx="7239050" cy="1188630"/>
        </p:xfrm>
        <a:graphic>
          <a:graphicData uri="http://schemas.openxmlformats.org/drawingml/2006/table">
            <a:tbl>
              <a:tblPr>
                <a:noFill/>
                <a:tableStyleId>{6346A1BF-E858-4FA1-91F3-F6048F6E0AA1}</a:tableStyleId>
              </a:tblPr>
              <a:tblGrid>
                <a:gridCol w="1034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4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4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41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41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41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341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/>
                        <a:t>2019年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/>
                        <a:t>2020年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/>
                        <a:t>2021年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/>
                        <a:t>2022年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/>
                        <a:t>2023年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/>
                        <a:t>2024年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/>
                        <a:t>電子書籍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/>
                        <a:t>3473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/>
                        <a:t>4821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/>
                        <a:t>5510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/>
                        <a:t>5799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/>
                        <a:t>6449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/>
                        <a:t>6703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/>
                        <a:t>紙書籍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/>
                        <a:t>7649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/>
                        <a:t>7036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/>
                        <a:t>6194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/>
                        <a:t>5900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/>
                        <a:t>6264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/>
                        <a:t>6320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1" name="Google Shape;151;p16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"/>
              <a:t>4</a:t>
            </a:fld>
            <a:endParaRPr/>
          </a:p>
        </p:txBody>
      </p:sp>
      <p:sp>
        <p:nvSpPr>
          <p:cNvPr id="152" name="Google Shape;152;p16"/>
          <p:cNvSpPr txBox="1">
            <a:spLocks noGrp="1"/>
          </p:cNvSpPr>
          <p:nvPr>
            <p:ph type="body" idx="1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600">
        <p:push dir="r"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7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 dirty="0"/>
              <a:t>2025年度上半期 競合との電子書籍売上推移比較</a:t>
            </a:r>
            <a:endParaRPr dirty="0"/>
          </a:p>
        </p:txBody>
      </p:sp>
      <p:pic>
        <p:nvPicPr>
          <p:cNvPr id="158" name="Google Shape;158;p17" title="2025年上半期 電子書籍売上推移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37935" y="1503618"/>
            <a:ext cx="5286126" cy="3264551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17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"/>
              <a:t>5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8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2025年度上半期 競合との電子書籍売上推移比較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18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"/>
              <a:t>6</a:t>
            </a:fld>
            <a:endParaRPr/>
          </a:p>
        </p:txBody>
      </p:sp>
      <p:pic>
        <p:nvPicPr>
          <p:cNvPr id="167" name="Google Shape;167;p18" title="2025年上半期 電子書籍売上 競合との比較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14750" y="1505175"/>
            <a:ext cx="4914497" cy="303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0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latin typeface="Meiryo"/>
                <a:ea typeface="Meiryo"/>
                <a:cs typeface="Meiryo"/>
                <a:sym typeface="Meiryo"/>
              </a:rPr>
              <a:t>成長要因</a:t>
            </a:r>
            <a:endParaRPr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80" name="Google Shape;180;p20"/>
          <p:cNvSpPr txBox="1">
            <a:spLocks noGrp="1"/>
          </p:cNvSpPr>
          <p:nvPr>
            <p:ph type="body" idx="2"/>
          </p:nvPr>
        </p:nvSpPr>
        <p:spPr>
          <a:xfrm>
            <a:off x="4638675" y="1990725"/>
            <a:ext cx="36861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4705"/>
              <a:buFont typeface="Arial"/>
              <a:buNone/>
            </a:pPr>
            <a:r>
              <a:rPr lang="ja" sz="1700">
                <a:latin typeface="Meiryo"/>
                <a:ea typeface="Meiryo"/>
                <a:cs typeface="Meiryo"/>
                <a:sym typeface="Meiryo"/>
              </a:rPr>
              <a:t>スマートフォン普及</a:t>
            </a:r>
            <a:endParaRPr sz="1700">
              <a:latin typeface="Meiryo"/>
              <a:ea typeface="Meiryo"/>
              <a:cs typeface="Meiryo"/>
              <a:sym typeface="Meiryo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4705"/>
              <a:buFont typeface="Arial"/>
              <a:buNone/>
            </a:pPr>
            <a:r>
              <a:rPr lang="ja" sz="1700">
                <a:latin typeface="Meiryo"/>
                <a:ea typeface="Meiryo"/>
                <a:cs typeface="Meiryo"/>
                <a:sym typeface="Meiryo"/>
              </a:rPr>
              <a:t>サブスクリプション型サービスの拡大（例：Kindle Unlimited）</a:t>
            </a:r>
            <a:endParaRPr sz="1700">
              <a:latin typeface="Meiryo"/>
              <a:ea typeface="Meiryo"/>
              <a:cs typeface="Meiryo"/>
              <a:sym typeface="Meiryo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4705"/>
              <a:buFont typeface="Arial"/>
              <a:buNone/>
            </a:pPr>
            <a:r>
              <a:rPr lang="ja" sz="1700">
                <a:latin typeface="Meiryo"/>
                <a:ea typeface="Meiryo"/>
                <a:cs typeface="Meiryo"/>
                <a:sym typeface="Meiryo"/>
              </a:rPr>
              <a:t>コロナ禍によるデジタルシフト</a:t>
            </a:r>
            <a:endParaRPr sz="1700">
              <a:latin typeface="Meiryo"/>
              <a:ea typeface="Meiryo"/>
              <a:cs typeface="Meiryo"/>
              <a:sym typeface="Meiryo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4705"/>
              <a:buFont typeface="Arial"/>
              <a:buNone/>
            </a:pPr>
            <a:endParaRPr sz="1700">
              <a:latin typeface="Meiryo"/>
              <a:ea typeface="Meiryo"/>
              <a:cs typeface="Meiryo"/>
              <a:sym typeface="Meiryo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4705"/>
              <a:buFont typeface="Arial"/>
              <a:buNone/>
            </a:pPr>
            <a:endParaRPr sz="1700">
              <a:latin typeface="Meiryo"/>
              <a:ea typeface="Meiryo"/>
              <a:cs typeface="Meiryo"/>
              <a:sym typeface="Meiryo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81" name="Google Shape;181;p20" title="readingebook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9150" y="1569325"/>
            <a:ext cx="3131474" cy="3131474"/>
          </a:xfrm>
          <a:prstGeom prst="rect">
            <a:avLst/>
          </a:prstGeom>
          <a:noFill/>
          <a:ln w="9525" cap="rnd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82" name="Google Shape;182;p20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">
                <a:latin typeface="Nunito"/>
                <a:ea typeface="Nunito"/>
                <a:cs typeface="Nunito"/>
                <a:sym typeface="Nunito"/>
              </a:rPr>
              <a:t>7</a:t>
            </a:fld>
            <a:endParaRPr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レポートオリジナル">
  <a:themeElements>
    <a:clrScheme name="Shift">
      <a:dk1>
        <a:srgbClr val="FFFFFF"/>
      </a:dk1>
      <a:lt1>
        <a:srgbClr val="AF7B51"/>
      </a:lt1>
      <a:dk2>
        <a:srgbClr val="233A44"/>
      </a:dk2>
      <a:lt2>
        <a:srgbClr val="D9D9D9"/>
      </a:lt2>
      <a:accent1>
        <a:srgbClr val="00796B"/>
      </a:accent1>
      <a:accent2>
        <a:srgbClr val="D9563F"/>
      </a:accent2>
      <a:accent3>
        <a:srgbClr val="C4A15A"/>
      </a:accent3>
      <a:accent4>
        <a:srgbClr val="14F597"/>
      </a:accent4>
      <a:accent5>
        <a:srgbClr val="3D4594"/>
      </a:accent5>
      <a:accent6>
        <a:srgbClr val="163EF5"/>
      </a:accent6>
      <a:hlink>
        <a:srgbClr val="3D4594"/>
      </a:hlink>
      <a:folHlink>
        <a:srgbClr val="3D45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</Words>
  <Application>Microsoft Office PowerPoint</Application>
  <PresentationFormat>画面に合わせる (16:9)</PresentationFormat>
  <Paragraphs>49</Paragraphs>
  <Slides>7</Slides>
  <Notes>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3" baseType="lpstr">
      <vt:lpstr>Aptos</vt:lpstr>
      <vt:lpstr>Calibri</vt:lpstr>
      <vt:lpstr>Nunito</vt:lpstr>
      <vt:lpstr>Meiryo</vt:lpstr>
      <vt:lpstr>Arial</vt:lpstr>
      <vt:lpstr>レポートオリジナル</vt:lpstr>
      <vt:lpstr>国内における 電子書籍市場の動向</vt:lpstr>
      <vt:lpstr>電子書籍市場の概要</vt:lpstr>
      <vt:lpstr>市場規模と成長率</vt:lpstr>
      <vt:lpstr>国内電子書籍市場の推移（参考、単位：億）</vt:lpstr>
      <vt:lpstr>2025年度上半期 競合との電子書籍売上推移比較</vt:lpstr>
      <vt:lpstr>2025年度上半期 競合との電子書籍売上推移比較 </vt:lpstr>
      <vt:lpstr>成長要因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内形 文</cp:lastModifiedBy>
  <cp:revision>1</cp:revision>
  <dcterms:modified xsi:type="dcterms:W3CDTF">2026-02-18T11:14:47Z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36de120-feb4-432b-be4d-187154ff0480_Enabled">
    <vt:lpwstr>true</vt:lpwstr>
  </property>
  <property fmtid="{D5CDD505-2E9C-101B-9397-08002B2CF9AE}" pid="3" name="MSIP_Label_636de120-feb4-432b-be4d-187154ff0480_SetDate">
    <vt:lpwstr>2026-02-18T11:14:44Z</vt:lpwstr>
  </property>
  <property fmtid="{D5CDD505-2E9C-101B-9397-08002B2CF9AE}" pid="4" name="MSIP_Label_636de120-feb4-432b-be4d-187154ff0480_Method">
    <vt:lpwstr>Standard</vt:lpwstr>
  </property>
  <property fmtid="{D5CDD505-2E9C-101B-9397-08002B2CF9AE}" pid="5" name="MSIP_Label_636de120-feb4-432b-be4d-187154ff0480_Name">
    <vt:lpwstr>関係者外秘(Confidential)</vt:lpwstr>
  </property>
  <property fmtid="{D5CDD505-2E9C-101B-9397-08002B2CF9AE}" pid="6" name="MSIP_Label_636de120-feb4-432b-be4d-187154ff0480_SiteId">
    <vt:lpwstr>30754b07-afb3-495c-ba34-14669e3c1229</vt:lpwstr>
  </property>
  <property fmtid="{D5CDD505-2E9C-101B-9397-08002B2CF9AE}" pid="7" name="MSIP_Label_636de120-feb4-432b-be4d-187154ff0480_ActionId">
    <vt:lpwstr>86947d16-5a7a-44b3-b1a2-c4c88316f8fb</vt:lpwstr>
  </property>
  <property fmtid="{D5CDD505-2E9C-101B-9397-08002B2CF9AE}" pid="8" name="MSIP_Label_636de120-feb4-432b-be4d-187154ff0480_ContentBits">
    <vt:lpwstr>2</vt:lpwstr>
  </property>
  <property fmtid="{D5CDD505-2E9C-101B-9397-08002B2CF9AE}" pid="9" name="MSIP_Label_636de120-feb4-432b-be4d-187154ff0480_Tag">
    <vt:lpwstr>10, 3, 0, 1</vt:lpwstr>
  </property>
  <property fmtid="{D5CDD505-2E9C-101B-9397-08002B2CF9AE}" pid="10" name="ClassificationContentMarkingFooterLocations">
    <vt:lpwstr>レポートオリジナル:3</vt:lpwstr>
  </property>
  <property fmtid="{D5CDD505-2E9C-101B-9397-08002B2CF9AE}" pid="11" name="ClassificationContentMarkingFooterText">
    <vt:lpwstr>　　　【関係者外秘】Confidential</vt:lpwstr>
  </property>
</Properties>
</file>